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70" r:id="rId5"/>
    <p:sldId id="271" r:id="rId6"/>
    <p:sldId id="272" r:id="rId7"/>
    <p:sldId id="273" r:id="rId8"/>
    <p:sldId id="275" r:id="rId9"/>
    <p:sldId id="274" r:id="rId10"/>
    <p:sldId id="277" r:id="rId11"/>
    <p:sldId id="276" r:id="rId12"/>
    <p:sldId id="278" r:id="rId13"/>
    <p:sldId id="279" r:id="rId14"/>
    <p:sldId id="288" r:id="rId15"/>
    <p:sldId id="280" r:id="rId16"/>
    <p:sldId id="285" r:id="rId17"/>
    <p:sldId id="284" r:id="rId18"/>
    <p:sldId id="281" r:id="rId19"/>
    <p:sldId id="282" r:id="rId20"/>
    <p:sldId id="286" r:id="rId21"/>
    <p:sldId id="283"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6" r:id="rId37"/>
    <p:sldId id="302" r:id="rId38"/>
    <p:sldId id="303" r:id="rId39"/>
    <p:sldId id="305" r:id="rId40"/>
    <p:sldId id="304"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5" autoAdjust="0"/>
    <p:restoredTop sz="81837" autoAdjust="0"/>
  </p:normalViewPr>
  <p:slideViewPr>
    <p:cSldViewPr snapToGrid="0" showGuides="1">
      <p:cViewPr varScale="1">
        <p:scale>
          <a:sx n="103" d="100"/>
          <a:sy n="103" d="100"/>
        </p:scale>
        <p:origin x="600" y="184"/>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10/17/19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liderlabs.com/devlog/2015/docker-events-explain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67370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863444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314496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266850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46035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1360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https://gliderlabs.com/devlog/2015/docker-events-explained/</a:t>
            </a:r>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5135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739658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320526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297067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96266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ocker.com/engine/reference/build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docker.com/engine/reference/builder/#dockerignore-fi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8000/api/tes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ocs.docker.com/docker-for-mac/instal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Docker</a:t>
            </a:r>
          </a:p>
        </p:txBody>
      </p:sp>
      <p:sp>
        <p:nvSpPr>
          <p:cNvPr id="4" name="Text Placeholder 3"/>
          <p:cNvSpPr>
            <a:spLocks noGrp="1"/>
          </p:cNvSpPr>
          <p:nvPr>
            <p:ph type="body" idx="10"/>
          </p:nvPr>
        </p:nvSpPr>
        <p:spPr/>
        <p:txBody>
          <a:bodyPr/>
          <a:lstStyle/>
          <a:p>
            <a:r>
              <a:rPr lang="en-US" dirty="0"/>
              <a:t>Kevin E Ford</a:t>
            </a:r>
          </a:p>
        </p:txBody>
      </p:sp>
      <p:sp>
        <p:nvSpPr>
          <p:cNvPr id="5" name="Text Placeholder 4"/>
          <p:cNvSpPr>
            <a:spLocks noGrp="1"/>
          </p:cNvSpPr>
          <p:nvPr>
            <p:ph type="body" idx="11"/>
          </p:nvPr>
        </p:nvSpPr>
        <p:spPr/>
        <p:txBody>
          <a:bodyPr/>
          <a:lstStyle/>
          <a:p>
            <a:r>
              <a:rPr lang="en-US" dirty="0"/>
              <a:t>18 Oct 2019	</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AE1B0-6F50-9C4A-8BE0-1E74EE67FF00}"/>
              </a:ext>
            </a:extLst>
          </p:cNvPr>
          <p:cNvSpPr>
            <a:spLocks noGrp="1"/>
          </p:cNvSpPr>
          <p:nvPr>
            <p:ph idx="1"/>
          </p:nvPr>
        </p:nvSpPr>
        <p:spPr/>
        <p:txBody>
          <a:bodyPr/>
          <a:lstStyle/>
          <a:p>
            <a:r>
              <a:rPr lang="en-US" dirty="0"/>
              <a:t>docker info – Get information on the installed instance</a:t>
            </a:r>
          </a:p>
          <a:p>
            <a:r>
              <a:rPr lang="en-US" dirty="0"/>
              <a:t>docker run image-name -  Run a container image</a:t>
            </a:r>
          </a:p>
          <a:p>
            <a:r>
              <a:rPr lang="en-US" dirty="0"/>
              <a:t>docker images – get a list of container images on our machine</a:t>
            </a:r>
          </a:p>
          <a:p>
            <a:r>
              <a:rPr lang="en-US" dirty="0"/>
              <a:t>docker Pull – pulls a docker image from a registry</a:t>
            </a:r>
          </a:p>
          <a:p>
            <a:r>
              <a:rPr lang="en-US" dirty="0"/>
              <a:t>docker Push - pushed a docker image to a registry</a:t>
            </a:r>
          </a:p>
          <a:p>
            <a:r>
              <a:rPr lang="en-US" dirty="0"/>
              <a:t>docker start – starts a stopped container</a:t>
            </a:r>
          </a:p>
          <a:p>
            <a:r>
              <a:rPr lang="en-US" dirty="0"/>
              <a:t>docker stop - stops a running container</a:t>
            </a:r>
          </a:p>
          <a:p>
            <a:r>
              <a:rPr lang="en-US" dirty="0"/>
              <a:t>docker </a:t>
            </a:r>
            <a:r>
              <a:rPr lang="en-US" dirty="0" err="1"/>
              <a:t>ps</a:t>
            </a:r>
            <a:r>
              <a:rPr lang="en-US" dirty="0"/>
              <a:t> – view list of containers</a:t>
            </a:r>
          </a:p>
          <a:p>
            <a:r>
              <a:rPr lang="en-US" dirty="0"/>
              <a:t>docker rm {container name} – remove a container</a:t>
            </a:r>
          </a:p>
          <a:p>
            <a:r>
              <a:rPr lang="en-US" dirty="0"/>
              <a:t>docker </a:t>
            </a:r>
            <a:r>
              <a:rPr lang="en-US" dirty="0" err="1"/>
              <a:t>rmi</a:t>
            </a:r>
            <a:r>
              <a:rPr lang="en-US" dirty="0"/>
              <a:t> {image name} – remove an image</a:t>
            </a:r>
          </a:p>
          <a:p>
            <a:endParaRPr lang="en-US" dirty="0"/>
          </a:p>
        </p:txBody>
      </p:sp>
      <p:sp>
        <p:nvSpPr>
          <p:cNvPr id="3" name="Title 2">
            <a:extLst>
              <a:ext uri="{FF2B5EF4-FFF2-40B4-BE49-F238E27FC236}">
                <a16:creationId xmlns:a16="http://schemas.microsoft.com/office/drawing/2014/main" id="{FA77F464-4621-6D46-B04F-8F422CED76FF}"/>
              </a:ext>
            </a:extLst>
          </p:cNvPr>
          <p:cNvSpPr>
            <a:spLocks noGrp="1"/>
          </p:cNvSpPr>
          <p:nvPr>
            <p:ph type="title"/>
          </p:nvPr>
        </p:nvSpPr>
        <p:spPr/>
        <p:txBody>
          <a:bodyPr/>
          <a:lstStyle/>
          <a:p>
            <a:r>
              <a:rPr lang="en-US" dirty="0"/>
              <a:t>Common Docker Commands</a:t>
            </a:r>
          </a:p>
        </p:txBody>
      </p:sp>
      <p:sp>
        <p:nvSpPr>
          <p:cNvPr id="4" name="Rectangle 3">
            <a:extLst>
              <a:ext uri="{FF2B5EF4-FFF2-40B4-BE49-F238E27FC236}">
                <a16:creationId xmlns:a16="http://schemas.microsoft.com/office/drawing/2014/main" id="{DD817A66-3FB4-ED4E-AD65-BDFD969BDBB1}"/>
              </a:ext>
            </a:extLst>
          </p:cNvPr>
          <p:cNvSpPr/>
          <p:nvPr/>
        </p:nvSpPr>
        <p:spPr>
          <a:xfrm>
            <a:off x="1842053" y="871469"/>
            <a:ext cx="689112"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316112-5B93-4343-B8FD-8B163A3F049A}"/>
              </a:ext>
            </a:extLst>
          </p:cNvPr>
          <p:cNvSpPr/>
          <p:nvPr/>
        </p:nvSpPr>
        <p:spPr>
          <a:xfrm>
            <a:off x="1842051" y="1371601"/>
            <a:ext cx="583097"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4BE680-C012-F649-B263-CFE16CA09F8D}"/>
              </a:ext>
            </a:extLst>
          </p:cNvPr>
          <p:cNvSpPr/>
          <p:nvPr/>
        </p:nvSpPr>
        <p:spPr>
          <a:xfrm>
            <a:off x="1842050" y="1898226"/>
            <a:ext cx="1179446"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413BC7-3075-8044-8FAA-5DC6E90ABFD9}"/>
              </a:ext>
            </a:extLst>
          </p:cNvPr>
          <p:cNvSpPr/>
          <p:nvPr/>
        </p:nvSpPr>
        <p:spPr>
          <a:xfrm>
            <a:off x="1848676" y="2424851"/>
            <a:ext cx="682489"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63E9BC-C7C3-C944-8354-BA4DCC928AFC}"/>
              </a:ext>
            </a:extLst>
          </p:cNvPr>
          <p:cNvSpPr/>
          <p:nvPr/>
        </p:nvSpPr>
        <p:spPr>
          <a:xfrm>
            <a:off x="1848676" y="2954652"/>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6BBFCE-A5CA-DC4D-813E-05EAB48DF422}"/>
              </a:ext>
            </a:extLst>
          </p:cNvPr>
          <p:cNvSpPr/>
          <p:nvPr/>
        </p:nvSpPr>
        <p:spPr>
          <a:xfrm>
            <a:off x="1848676" y="3481277"/>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441694-CA83-744F-886E-DEA08B0EEB35}"/>
              </a:ext>
            </a:extLst>
          </p:cNvPr>
          <p:cNvSpPr/>
          <p:nvPr/>
        </p:nvSpPr>
        <p:spPr>
          <a:xfrm>
            <a:off x="1848676" y="3984574"/>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A89CF0-3BA7-CD4A-824D-A4C678448514}"/>
              </a:ext>
            </a:extLst>
          </p:cNvPr>
          <p:cNvSpPr/>
          <p:nvPr/>
        </p:nvSpPr>
        <p:spPr>
          <a:xfrm>
            <a:off x="1842050" y="4504584"/>
            <a:ext cx="49033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A47DF0-9381-5B4B-A4AC-174FCD7B7257}"/>
              </a:ext>
            </a:extLst>
          </p:cNvPr>
          <p:cNvSpPr/>
          <p:nvPr/>
        </p:nvSpPr>
        <p:spPr>
          <a:xfrm>
            <a:off x="1842049" y="5007881"/>
            <a:ext cx="3187151"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A2C31E-7C47-B442-929E-2718CB0D60CF}"/>
              </a:ext>
            </a:extLst>
          </p:cNvPr>
          <p:cNvSpPr/>
          <p:nvPr/>
        </p:nvSpPr>
        <p:spPr>
          <a:xfrm>
            <a:off x="1842048" y="5517793"/>
            <a:ext cx="2729952"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014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6409D-BFD3-9046-9B02-29319BED8704}"/>
              </a:ext>
            </a:extLst>
          </p:cNvPr>
          <p:cNvSpPr>
            <a:spLocks noGrp="1"/>
          </p:cNvSpPr>
          <p:nvPr>
            <p:ph idx="1"/>
          </p:nvPr>
        </p:nvSpPr>
        <p:spPr>
          <a:xfrm>
            <a:off x="381000" y="2182465"/>
            <a:ext cx="11430000" cy="540618"/>
          </a:xfrm>
        </p:spPr>
        <p:txBody>
          <a:bodyPr/>
          <a:lstStyle/>
          <a:p>
            <a:pPr marL="0" indent="0">
              <a:buNone/>
            </a:pPr>
            <a:r>
              <a:rPr lang="en-US" sz="2400" dirty="0"/>
              <a:t>docker run {parameters} {image name} {command to run} {parameters for command}</a:t>
            </a:r>
          </a:p>
        </p:txBody>
      </p:sp>
      <p:sp>
        <p:nvSpPr>
          <p:cNvPr id="3" name="Title 2">
            <a:extLst>
              <a:ext uri="{FF2B5EF4-FFF2-40B4-BE49-F238E27FC236}">
                <a16:creationId xmlns:a16="http://schemas.microsoft.com/office/drawing/2014/main" id="{F7424530-0F4D-0042-98D1-51CF8E0E7CD3}"/>
              </a:ext>
            </a:extLst>
          </p:cNvPr>
          <p:cNvSpPr>
            <a:spLocks noGrp="1"/>
          </p:cNvSpPr>
          <p:nvPr>
            <p:ph type="title"/>
          </p:nvPr>
        </p:nvSpPr>
        <p:spPr/>
        <p:txBody>
          <a:bodyPr/>
          <a:lstStyle/>
          <a:p>
            <a:r>
              <a:rPr lang="en-US" dirty="0"/>
              <a:t>Docker Run</a:t>
            </a:r>
          </a:p>
        </p:txBody>
      </p:sp>
      <p:sp>
        <p:nvSpPr>
          <p:cNvPr id="4" name="Content Placeholder 1">
            <a:extLst>
              <a:ext uri="{FF2B5EF4-FFF2-40B4-BE49-F238E27FC236}">
                <a16:creationId xmlns:a16="http://schemas.microsoft.com/office/drawing/2014/main" id="{E9B3485E-1CD3-1545-994C-E86CAC330D03}"/>
              </a:ext>
            </a:extLst>
          </p:cNvPr>
          <p:cNvSpPr txBox="1">
            <a:spLocks/>
          </p:cNvSpPr>
          <p:nvPr/>
        </p:nvSpPr>
        <p:spPr>
          <a:xfrm>
            <a:off x="381000" y="4064929"/>
            <a:ext cx="11430000" cy="5406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sz="2400" dirty="0" err="1"/>
              <a:t>imageregistry.com:port</a:t>
            </a:r>
            <a:r>
              <a:rPr lang="en-US" sz="2400" dirty="0"/>
              <a:t>/organization/</a:t>
            </a:r>
            <a:r>
              <a:rPr lang="en-US" sz="2400" dirty="0" err="1"/>
              <a:t>imagename:version-tag</a:t>
            </a:r>
            <a:endParaRPr lang="en-US" sz="2400" dirty="0"/>
          </a:p>
        </p:txBody>
      </p:sp>
      <p:sp>
        <p:nvSpPr>
          <p:cNvPr id="5" name="TextBox 4">
            <a:extLst>
              <a:ext uri="{FF2B5EF4-FFF2-40B4-BE49-F238E27FC236}">
                <a16:creationId xmlns:a16="http://schemas.microsoft.com/office/drawing/2014/main" id="{8FBB21AC-B981-F04E-AEF1-82B20EE9B7EA}"/>
              </a:ext>
            </a:extLst>
          </p:cNvPr>
          <p:cNvSpPr txBox="1"/>
          <p:nvPr/>
        </p:nvSpPr>
        <p:spPr>
          <a:xfrm>
            <a:off x="3121412" y="3236773"/>
            <a:ext cx="5949176" cy="584775"/>
          </a:xfrm>
          <a:prstGeom prst="rect">
            <a:avLst/>
          </a:prstGeom>
          <a:noFill/>
        </p:spPr>
        <p:txBody>
          <a:bodyPr wrap="square" rtlCol="0">
            <a:spAutoFit/>
          </a:bodyPr>
          <a:lstStyle/>
          <a:p>
            <a:r>
              <a:rPr lang="en-US" sz="3200" b="1" dirty="0"/>
              <a:t>What makes up an image name?</a:t>
            </a:r>
          </a:p>
        </p:txBody>
      </p:sp>
    </p:spTree>
    <p:extLst>
      <p:ext uri="{BB962C8B-B14F-4D97-AF65-F5344CB8AC3E}">
        <p14:creationId xmlns:p14="http://schemas.microsoft.com/office/powerpoint/2010/main" val="235999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35266B-33C7-F34D-9C06-5541516757C0}"/>
              </a:ext>
            </a:extLst>
          </p:cNvPr>
          <p:cNvSpPr>
            <a:spLocks noGrp="1"/>
          </p:cNvSpPr>
          <p:nvPr>
            <p:ph type="title"/>
          </p:nvPr>
        </p:nvSpPr>
        <p:spPr/>
        <p:txBody>
          <a:bodyPr/>
          <a:lstStyle/>
          <a:p>
            <a:r>
              <a:rPr lang="en-US" dirty="0"/>
              <a:t>Docker Container Lifecycle</a:t>
            </a:r>
          </a:p>
        </p:txBody>
      </p:sp>
      <p:sp>
        <p:nvSpPr>
          <p:cNvPr id="4" name="Rectangle 3">
            <a:extLst>
              <a:ext uri="{FF2B5EF4-FFF2-40B4-BE49-F238E27FC236}">
                <a16:creationId xmlns:a16="http://schemas.microsoft.com/office/drawing/2014/main" id="{F2B6C4EE-4D8B-934D-AC58-FA1867CC2057}"/>
              </a:ext>
            </a:extLst>
          </p:cNvPr>
          <p:cNvSpPr/>
          <p:nvPr/>
        </p:nvSpPr>
        <p:spPr>
          <a:xfrm>
            <a:off x="678609"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Image</a:t>
            </a:r>
          </a:p>
        </p:txBody>
      </p:sp>
      <p:sp>
        <p:nvSpPr>
          <p:cNvPr id="6" name="Rectangle 5">
            <a:extLst>
              <a:ext uri="{FF2B5EF4-FFF2-40B4-BE49-F238E27FC236}">
                <a16:creationId xmlns:a16="http://schemas.microsoft.com/office/drawing/2014/main" id="{C75FE9A5-326A-0C40-846F-37E0DBFE727E}"/>
              </a:ext>
            </a:extLst>
          </p:cNvPr>
          <p:cNvSpPr/>
          <p:nvPr/>
        </p:nvSpPr>
        <p:spPr>
          <a:xfrm>
            <a:off x="4965687"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Running Docker container</a:t>
            </a:r>
          </a:p>
        </p:txBody>
      </p:sp>
      <p:sp>
        <p:nvSpPr>
          <p:cNvPr id="7" name="Right Arrow 6">
            <a:extLst>
              <a:ext uri="{FF2B5EF4-FFF2-40B4-BE49-F238E27FC236}">
                <a16:creationId xmlns:a16="http://schemas.microsoft.com/office/drawing/2014/main" id="{7A1F926F-6B6F-8F46-85F3-BDF4FAB37F14}"/>
              </a:ext>
            </a:extLst>
          </p:cNvPr>
          <p:cNvSpPr/>
          <p:nvPr/>
        </p:nvSpPr>
        <p:spPr>
          <a:xfrm>
            <a:off x="3077252" y="2218605"/>
            <a:ext cx="1888435"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run</a:t>
            </a:r>
          </a:p>
        </p:txBody>
      </p:sp>
      <p:sp>
        <p:nvSpPr>
          <p:cNvPr id="8" name="Rectangle 7">
            <a:extLst>
              <a:ext uri="{FF2B5EF4-FFF2-40B4-BE49-F238E27FC236}">
                <a16:creationId xmlns:a16="http://schemas.microsoft.com/office/drawing/2014/main" id="{73CF1E3F-02AE-8D4A-9E35-F2486E1B2024}"/>
              </a:ext>
            </a:extLst>
          </p:cNvPr>
          <p:cNvSpPr/>
          <p:nvPr/>
        </p:nvSpPr>
        <p:spPr>
          <a:xfrm>
            <a:off x="9252765"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Stopped Docker container</a:t>
            </a:r>
          </a:p>
        </p:txBody>
      </p:sp>
      <p:sp>
        <p:nvSpPr>
          <p:cNvPr id="10" name="Right Arrow 9">
            <a:extLst>
              <a:ext uri="{FF2B5EF4-FFF2-40B4-BE49-F238E27FC236}">
                <a16:creationId xmlns:a16="http://schemas.microsoft.com/office/drawing/2014/main" id="{0F37DF88-3165-394D-AEB8-DD4BC64E468F}"/>
              </a:ext>
            </a:extLst>
          </p:cNvPr>
          <p:cNvSpPr/>
          <p:nvPr/>
        </p:nvSpPr>
        <p:spPr>
          <a:xfrm>
            <a:off x="7364330" y="2218605"/>
            <a:ext cx="1888435"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stop {id}</a:t>
            </a:r>
          </a:p>
        </p:txBody>
      </p:sp>
      <p:cxnSp>
        <p:nvCxnSpPr>
          <p:cNvPr id="13" name="Elbow Connector 12">
            <a:extLst>
              <a:ext uri="{FF2B5EF4-FFF2-40B4-BE49-F238E27FC236}">
                <a16:creationId xmlns:a16="http://schemas.microsoft.com/office/drawing/2014/main" id="{0B8426C9-86C7-1341-AF97-0D8399D1BE3F}"/>
              </a:ext>
            </a:extLst>
          </p:cNvPr>
          <p:cNvCxnSpPr>
            <a:stCxn id="8" idx="0"/>
            <a:endCxn id="6" idx="0"/>
          </p:cNvCxnSpPr>
          <p:nvPr/>
        </p:nvCxnSpPr>
        <p:spPr>
          <a:xfrm rot="16200000" flipV="1">
            <a:off x="8308548" y="-355630"/>
            <a:ext cx="12700" cy="4287078"/>
          </a:xfrm>
          <a:prstGeom prst="bentConnector3">
            <a:avLst>
              <a:gd name="adj1" fmla="val 6250047"/>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C93824-AD99-3C40-9F56-21EF76EE73BA}"/>
              </a:ext>
            </a:extLst>
          </p:cNvPr>
          <p:cNvSpPr txBox="1"/>
          <p:nvPr/>
        </p:nvSpPr>
        <p:spPr>
          <a:xfrm>
            <a:off x="7364330" y="795142"/>
            <a:ext cx="2158811" cy="369332"/>
          </a:xfrm>
          <a:prstGeom prst="rect">
            <a:avLst/>
          </a:prstGeom>
          <a:noFill/>
        </p:spPr>
        <p:txBody>
          <a:bodyPr wrap="square" rtlCol="0">
            <a:spAutoFit/>
          </a:bodyPr>
          <a:lstStyle/>
          <a:p>
            <a:r>
              <a:rPr lang="en-US" dirty="0">
                <a:solidFill>
                  <a:schemeClr val="bg1"/>
                </a:solidFill>
              </a:rPr>
              <a:t>docker start {id}</a:t>
            </a:r>
          </a:p>
        </p:txBody>
      </p:sp>
      <p:cxnSp>
        <p:nvCxnSpPr>
          <p:cNvPr id="16" name="Elbow Connector 15">
            <a:extLst>
              <a:ext uri="{FF2B5EF4-FFF2-40B4-BE49-F238E27FC236}">
                <a16:creationId xmlns:a16="http://schemas.microsoft.com/office/drawing/2014/main" id="{CF9683F4-01BE-BB47-9BB1-BDC16D9F7142}"/>
              </a:ext>
            </a:extLst>
          </p:cNvPr>
          <p:cNvCxnSpPr>
            <a:cxnSpLocks/>
            <a:stCxn id="8" idx="2"/>
            <a:endCxn id="4" idx="2"/>
          </p:cNvCxnSpPr>
          <p:nvPr/>
        </p:nvCxnSpPr>
        <p:spPr>
          <a:xfrm rot="5400000">
            <a:off x="6165009" y="-1160699"/>
            <a:ext cx="12700" cy="8574156"/>
          </a:xfrm>
          <a:prstGeom prst="bentConnector3">
            <a:avLst>
              <a:gd name="adj1" fmla="val 671707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E5C5C4-1E08-6545-B455-F61D93B92CCB}"/>
              </a:ext>
            </a:extLst>
          </p:cNvPr>
          <p:cNvSpPr txBox="1"/>
          <p:nvPr/>
        </p:nvSpPr>
        <p:spPr>
          <a:xfrm>
            <a:off x="4008644" y="3795003"/>
            <a:ext cx="4286223" cy="369332"/>
          </a:xfrm>
          <a:prstGeom prst="rect">
            <a:avLst/>
          </a:prstGeom>
          <a:noFill/>
        </p:spPr>
        <p:txBody>
          <a:bodyPr wrap="square" rtlCol="0">
            <a:spAutoFit/>
          </a:bodyPr>
          <a:lstStyle/>
          <a:p>
            <a:r>
              <a:rPr lang="en-US" dirty="0">
                <a:solidFill>
                  <a:schemeClr val="bg1"/>
                </a:solidFill>
              </a:rPr>
              <a:t>docker commit {id} {new image name}</a:t>
            </a:r>
          </a:p>
        </p:txBody>
      </p:sp>
      <p:sp>
        <p:nvSpPr>
          <p:cNvPr id="23" name="Rectangle 22">
            <a:extLst>
              <a:ext uri="{FF2B5EF4-FFF2-40B4-BE49-F238E27FC236}">
                <a16:creationId xmlns:a16="http://schemas.microsoft.com/office/drawing/2014/main" id="{C8CA7394-111A-D542-A458-11145D590099}"/>
              </a:ext>
            </a:extLst>
          </p:cNvPr>
          <p:cNvSpPr/>
          <p:nvPr/>
        </p:nvSpPr>
        <p:spPr>
          <a:xfrm>
            <a:off x="4896678" y="445214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 file with container filesystem</a:t>
            </a:r>
          </a:p>
        </p:txBody>
      </p:sp>
      <p:cxnSp>
        <p:nvCxnSpPr>
          <p:cNvPr id="24" name="Elbow Connector 23">
            <a:extLst>
              <a:ext uri="{FF2B5EF4-FFF2-40B4-BE49-F238E27FC236}">
                <a16:creationId xmlns:a16="http://schemas.microsoft.com/office/drawing/2014/main" id="{33D4A90F-37B6-3947-A6A1-81E3441C485C}"/>
              </a:ext>
            </a:extLst>
          </p:cNvPr>
          <p:cNvCxnSpPr>
            <a:cxnSpLocks/>
            <a:endCxn id="23" idx="3"/>
          </p:cNvCxnSpPr>
          <p:nvPr/>
        </p:nvCxnSpPr>
        <p:spPr>
          <a:xfrm rot="10800000" flipV="1">
            <a:off x="7295321" y="3126378"/>
            <a:ext cx="3795020" cy="1995006"/>
          </a:xfrm>
          <a:prstGeom prst="bentConnector3">
            <a:avLst>
              <a:gd name="adj1" fmla="val -289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AC66BE-4765-044B-BA10-9C55AB312F95}"/>
              </a:ext>
            </a:extLst>
          </p:cNvPr>
          <p:cNvSpPr txBox="1"/>
          <p:nvPr/>
        </p:nvSpPr>
        <p:spPr>
          <a:xfrm>
            <a:off x="7929336" y="4936719"/>
            <a:ext cx="3355698" cy="369332"/>
          </a:xfrm>
          <a:prstGeom prst="rect">
            <a:avLst/>
          </a:prstGeom>
          <a:noFill/>
        </p:spPr>
        <p:txBody>
          <a:bodyPr wrap="square" rtlCol="0">
            <a:spAutoFit/>
          </a:bodyPr>
          <a:lstStyle/>
          <a:p>
            <a:r>
              <a:rPr lang="en-US" dirty="0">
                <a:solidFill>
                  <a:schemeClr val="bg1"/>
                </a:solidFill>
              </a:rPr>
              <a:t>docker export –o {file name} {id}</a:t>
            </a:r>
          </a:p>
        </p:txBody>
      </p:sp>
      <p:cxnSp>
        <p:nvCxnSpPr>
          <p:cNvPr id="30" name="Elbow Connector 29">
            <a:extLst>
              <a:ext uri="{FF2B5EF4-FFF2-40B4-BE49-F238E27FC236}">
                <a16:creationId xmlns:a16="http://schemas.microsoft.com/office/drawing/2014/main" id="{DD204DAC-A367-C54B-B847-E849BFF2773F}"/>
              </a:ext>
            </a:extLst>
          </p:cNvPr>
          <p:cNvCxnSpPr>
            <a:cxnSpLocks/>
            <a:stCxn id="23" idx="1"/>
          </p:cNvCxnSpPr>
          <p:nvPr/>
        </p:nvCxnSpPr>
        <p:spPr>
          <a:xfrm rot="10800000">
            <a:off x="691310" y="3145434"/>
            <a:ext cx="4205368" cy="1975950"/>
          </a:xfrm>
          <a:prstGeom prst="bentConnector3">
            <a:avLst>
              <a:gd name="adj1" fmla="val 9985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000212-77B2-7A4F-8390-259426702522}"/>
              </a:ext>
            </a:extLst>
          </p:cNvPr>
          <p:cNvSpPr txBox="1"/>
          <p:nvPr/>
        </p:nvSpPr>
        <p:spPr>
          <a:xfrm>
            <a:off x="533645" y="4936718"/>
            <a:ext cx="4517859" cy="369332"/>
          </a:xfrm>
          <a:prstGeom prst="rect">
            <a:avLst/>
          </a:prstGeom>
          <a:noFill/>
        </p:spPr>
        <p:txBody>
          <a:bodyPr wrap="square" rtlCol="0">
            <a:spAutoFit/>
          </a:bodyPr>
          <a:lstStyle/>
          <a:p>
            <a:r>
              <a:rPr lang="en-US" dirty="0">
                <a:solidFill>
                  <a:schemeClr val="bg1"/>
                </a:solidFill>
              </a:rPr>
              <a:t>docker import {file name} {new image name}</a:t>
            </a:r>
          </a:p>
        </p:txBody>
      </p:sp>
    </p:spTree>
    <p:extLst>
      <p:ext uri="{BB962C8B-B14F-4D97-AF65-F5344CB8AC3E}">
        <p14:creationId xmlns:p14="http://schemas.microsoft.com/office/powerpoint/2010/main" val="230434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ECF796-9865-364B-8384-AA823364BF13}"/>
              </a:ext>
            </a:extLst>
          </p:cNvPr>
          <p:cNvPicPr>
            <a:picLocks noGrp="1" noChangeAspect="1"/>
          </p:cNvPicPr>
          <p:nvPr>
            <p:ph idx="1"/>
          </p:nvPr>
        </p:nvPicPr>
        <p:blipFill>
          <a:blip r:embed="rId3"/>
          <a:stretch>
            <a:fillRect/>
          </a:stretch>
        </p:blipFill>
        <p:spPr>
          <a:xfrm>
            <a:off x="1927799" y="911225"/>
            <a:ext cx="8438002" cy="4810125"/>
          </a:xfrm>
          <a:prstGeom prst="rect">
            <a:avLst/>
          </a:prstGeom>
        </p:spPr>
      </p:pic>
      <p:sp>
        <p:nvSpPr>
          <p:cNvPr id="3" name="Title 2">
            <a:extLst>
              <a:ext uri="{FF2B5EF4-FFF2-40B4-BE49-F238E27FC236}">
                <a16:creationId xmlns:a16="http://schemas.microsoft.com/office/drawing/2014/main" id="{8214BC4C-F032-264B-8EF9-2A408DB0D631}"/>
              </a:ext>
            </a:extLst>
          </p:cNvPr>
          <p:cNvSpPr>
            <a:spLocks noGrp="1"/>
          </p:cNvSpPr>
          <p:nvPr>
            <p:ph type="title"/>
          </p:nvPr>
        </p:nvSpPr>
        <p:spPr/>
        <p:txBody>
          <a:bodyPr/>
          <a:lstStyle/>
          <a:p>
            <a:r>
              <a:rPr lang="en-US" dirty="0"/>
              <a:t>Docker events</a:t>
            </a:r>
          </a:p>
        </p:txBody>
      </p:sp>
    </p:spTree>
    <p:extLst>
      <p:ext uri="{BB962C8B-B14F-4D97-AF65-F5344CB8AC3E}">
        <p14:creationId xmlns:p14="http://schemas.microsoft.com/office/powerpoint/2010/main" val="212996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A9CA8-3560-FD46-907B-41534C3140F7}"/>
              </a:ext>
            </a:extLst>
          </p:cNvPr>
          <p:cNvSpPr>
            <a:spLocks noGrp="1"/>
          </p:cNvSpPr>
          <p:nvPr>
            <p:ph idx="1"/>
          </p:nvPr>
        </p:nvSpPr>
        <p:spPr>
          <a:xfrm>
            <a:off x="432154" y="812749"/>
            <a:ext cx="11430000" cy="4810845"/>
          </a:xfrm>
        </p:spPr>
        <p:txBody>
          <a:bodyPr/>
          <a:lstStyle/>
          <a:p>
            <a:r>
              <a:rPr lang="en-US" dirty="0"/>
              <a:t>docker run –</a:t>
            </a:r>
            <a:r>
              <a:rPr lang="en-US" dirty="0" err="1"/>
              <a:t>ti</a:t>
            </a:r>
            <a:r>
              <a:rPr lang="en-US" dirty="0"/>
              <a:t> {image name} {command to run}</a:t>
            </a:r>
          </a:p>
          <a:p>
            <a:pPr lvl="1"/>
            <a:r>
              <a:rPr lang="en-US" dirty="0"/>
              <a:t>Run command with terminal interactive</a:t>
            </a:r>
          </a:p>
          <a:p>
            <a:r>
              <a:rPr lang="en-US" dirty="0"/>
              <a:t>docker </a:t>
            </a:r>
            <a:r>
              <a:rPr lang="en-US" dirty="0" err="1"/>
              <a:t>ps</a:t>
            </a:r>
            <a:r>
              <a:rPr lang="en-US" dirty="0"/>
              <a:t> vs. docker </a:t>
            </a:r>
            <a:r>
              <a:rPr lang="en-US" dirty="0" err="1"/>
              <a:t>ps</a:t>
            </a:r>
            <a:r>
              <a:rPr lang="en-US" dirty="0"/>
              <a:t> –a</a:t>
            </a:r>
          </a:p>
          <a:p>
            <a:pPr lvl="1"/>
            <a:r>
              <a:rPr lang="en-US" dirty="0"/>
              <a:t>-a shows all containers, even stopped ones</a:t>
            </a:r>
          </a:p>
          <a:p>
            <a:r>
              <a:rPr lang="en-US" dirty="0"/>
              <a:t>docker run –-rm {image name}</a:t>
            </a:r>
          </a:p>
          <a:p>
            <a:pPr lvl="1"/>
            <a:r>
              <a:rPr lang="en-US" dirty="0"/>
              <a:t>Removes a container image automatically when done running</a:t>
            </a:r>
          </a:p>
          <a:p>
            <a:r>
              <a:rPr lang="en-US" dirty="0"/>
              <a:t>docker run –d {image name}</a:t>
            </a:r>
          </a:p>
          <a:p>
            <a:pPr lvl="1"/>
            <a:r>
              <a:rPr lang="en-US" dirty="0"/>
              <a:t>Runs an image in a detached state – keeps running</a:t>
            </a:r>
          </a:p>
          <a:p>
            <a:r>
              <a:rPr lang="en-US" dirty="0"/>
              <a:t>docker run –name {container name} {image name}</a:t>
            </a:r>
          </a:p>
          <a:p>
            <a:pPr lvl="1"/>
            <a:r>
              <a:rPr lang="en-US" dirty="0"/>
              <a:t>Assigns a name to a container, if you don’t assign one, one will be created</a:t>
            </a:r>
          </a:p>
          <a:p>
            <a:r>
              <a:rPr lang="en-US" dirty="0"/>
              <a:t>docker attach {container name}</a:t>
            </a:r>
          </a:p>
          <a:p>
            <a:pPr lvl="1"/>
            <a:r>
              <a:rPr lang="en-US" dirty="0"/>
              <a:t>Attaches to a running container (ctrl-p, ctrl-a to detach)</a:t>
            </a:r>
          </a:p>
        </p:txBody>
      </p:sp>
      <p:sp>
        <p:nvSpPr>
          <p:cNvPr id="3" name="Title 2">
            <a:extLst>
              <a:ext uri="{FF2B5EF4-FFF2-40B4-BE49-F238E27FC236}">
                <a16:creationId xmlns:a16="http://schemas.microsoft.com/office/drawing/2014/main" id="{75DAF404-D802-3849-992D-5BCCF049CC07}"/>
              </a:ext>
            </a:extLst>
          </p:cNvPr>
          <p:cNvSpPr>
            <a:spLocks noGrp="1"/>
          </p:cNvSpPr>
          <p:nvPr>
            <p:ph type="title"/>
          </p:nvPr>
        </p:nvSpPr>
        <p:spPr/>
        <p:txBody>
          <a:bodyPr/>
          <a:lstStyle/>
          <a:p>
            <a:r>
              <a:rPr lang="en-US" dirty="0"/>
              <a:t>Some Other Commands that I frequently use</a:t>
            </a:r>
          </a:p>
        </p:txBody>
      </p:sp>
    </p:spTree>
    <p:extLst>
      <p:ext uri="{BB962C8B-B14F-4D97-AF65-F5344CB8AC3E}">
        <p14:creationId xmlns:p14="http://schemas.microsoft.com/office/powerpoint/2010/main" val="380423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4E7DF-2265-B048-A361-5E7FACBB143C}"/>
              </a:ext>
            </a:extLst>
          </p:cNvPr>
          <p:cNvSpPr>
            <a:spLocks noGrp="1"/>
          </p:cNvSpPr>
          <p:nvPr>
            <p:ph idx="1"/>
          </p:nvPr>
        </p:nvSpPr>
        <p:spPr/>
        <p:txBody>
          <a:bodyPr anchor="ctr" anchorCtr="0"/>
          <a:lstStyle/>
          <a:p>
            <a:pPr marL="0" indent="0" algn="ctr">
              <a:buNone/>
            </a:pPr>
            <a:r>
              <a:rPr lang="en-US" dirty="0"/>
              <a:t>Demo – Working with images and containers</a:t>
            </a:r>
          </a:p>
        </p:txBody>
      </p:sp>
      <p:sp>
        <p:nvSpPr>
          <p:cNvPr id="3" name="Title 2">
            <a:extLst>
              <a:ext uri="{FF2B5EF4-FFF2-40B4-BE49-F238E27FC236}">
                <a16:creationId xmlns:a16="http://schemas.microsoft.com/office/drawing/2014/main" id="{73F55C63-26F7-774B-9536-281E17ECA1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53636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C4F5F-A29D-8C41-915B-65EA3FEF5E2D}"/>
              </a:ext>
            </a:extLst>
          </p:cNvPr>
          <p:cNvSpPr>
            <a:spLocks noGrp="1"/>
          </p:cNvSpPr>
          <p:nvPr>
            <p:ph idx="1"/>
          </p:nvPr>
        </p:nvSpPr>
        <p:spPr/>
        <p:txBody>
          <a:bodyPr/>
          <a:lstStyle/>
          <a:p>
            <a:r>
              <a:rPr lang="en-US" dirty="0"/>
              <a:t>This allows us to run both Linux and Windows containers on our machine</a:t>
            </a:r>
          </a:p>
          <a:p>
            <a:pPr lvl="1"/>
            <a:r>
              <a:rPr lang="en-US" dirty="0"/>
              <a:t>Go to docker and switch to Windows containers</a:t>
            </a:r>
          </a:p>
          <a:p>
            <a:pPr lvl="1"/>
            <a:r>
              <a:rPr lang="en-US" dirty="0"/>
              <a:t>Go to docker settings (right click on whale and click settings)</a:t>
            </a:r>
          </a:p>
          <a:p>
            <a:pPr lvl="1"/>
            <a:r>
              <a:rPr lang="en-US" dirty="0"/>
              <a:t>Go to daemon and turn on “experimental features”</a:t>
            </a:r>
          </a:p>
          <a:p>
            <a:pPr lvl="1"/>
            <a:r>
              <a:rPr lang="en-US" dirty="0"/>
              <a:t>Apply changes. You may have to restart docker</a:t>
            </a:r>
          </a:p>
          <a:p>
            <a:r>
              <a:rPr lang="en-US" dirty="0"/>
              <a:t>To Test</a:t>
            </a:r>
          </a:p>
          <a:p>
            <a:pPr lvl="1"/>
            <a:r>
              <a:rPr lang="en-US" dirty="0"/>
              <a:t>Open two command prompts</a:t>
            </a:r>
          </a:p>
          <a:p>
            <a:pPr lvl="2"/>
            <a:r>
              <a:rPr lang="en-US" dirty="0"/>
              <a:t>In the first type command: docker pull ubuntu</a:t>
            </a:r>
          </a:p>
          <a:p>
            <a:pPr lvl="2"/>
            <a:r>
              <a:rPr lang="en-US" dirty="0"/>
              <a:t>In first type command: docker run --platform=</a:t>
            </a:r>
            <a:r>
              <a:rPr lang="en-US" dirty="0" err="1"/>
              <a:t>linux</a:t>
            </a:r>
            <a:r>
              <a:rPr lang="en-US" dirty="0"/>
              <a:t> –</a:t>
            </a:r>
            <a:r>
              <a:rPr lang="en-US" dirty="0" err="1"/>
              <a:t>ti</a:t>
            </a:r>
            <a:r>
              <a:rPr lang="en-US" dirty="0"/>
              <a:t> --rm ubuntu bash</a:t>
            </a:r>
          </a:p>
          <a:p>
            <a:pPr lvl="2"/>
            <a:r>
              <a:rPr lang="en-US" dirty="0"/>
              <a:t>In second type command: docker pull </a:t>
            </a:r>
            <a:r>
              <a:rPr lang="en-US" dirty="0" err="1"/>
              <a:t>mcr.microsoft.com</a:t>
            </a:r>
            <a:r>
              <a:rPr lang="en-US" dirty="0"/>
              <a:t>/windows/nanoserver:1903</a:t>
            </a:r>
          </a:p>
          <a:p>
            <a:pPr lvl="2"/>
            <a:r>
              <a:rPr lang="en-US" dirty="0"/>
              <a:t>In second type command: docker run –</a:t>
            </a:r>
            <a:r>
              <a:rPr lang="en-US" dirty="0" err="1"/>
              <a:t>ti</a:t>
            </a:r>
            <a:r>
              <a:rPr lang="en-US" dirty="0"/>
              <a:t> --rm </a:t>
            </a:r>
            <a:r>
              <a:rPr lang="en-US" dirty="0" err="1"/>
              <a:t>mcr.microsoft.com</a:t>
            </a:r>
            <a:r>
              <a:rPr lang="en-US" dirty="0"/>
              <a:t>/windows/nanoserver:1903</a:t>
            </a:r>
          </a:p>
          <a:p>
            <a:r>
              <a:rPr lang="en-US" b="1" dirty="0"/>
              <a:t>Lab 2 -Everyone try this and ensure they can run both Windows and Linux images (15 minutes)</a:t>
            </a:r>
          </a:p>
          <a:p>
            <a:endParaRPr lang="en-US" dirty="0"/>
          </a:p>
        </p:txBody>
      </p:sp>
      <p:sp>
        <p:nvSpPr>
          <p:cNvPr id="3" name="Title 2">
            <a:extLst>
              <a:ext uri="{FF2B5EF4-FFF2-40B4-BE49-F238E27FC236}">
                <a16:creationId xmlns:a16="http://schemas.microsoft.com/office/drawing/2014/main" id="{A86116EE-916E-4A44-BCFB-42B0137ABBB4}"/>
              </a:ext>
            </a:extLst>
          </p:cNvPr>
          <p:cNvSpPr>
            <a:spLocks noGrp="1"/>
          </p:cNvSpPr>
          <p:nvPr>
            <p:ph type="title"/>
          </p:nvPr>
        </p:nvSpPr>
        <p:spPr/>
        <p:txBody>
          <a:bodyPr/>
          <a:lstStyle/>
          <a:p>
            <a:r>
              <a:rPr lang="en-US" dirty="0"/>
              <a:t>Enabling LCOW </a:t>
            </a:r>
          </a:p>
        </p:txBody>
      </p:sp>
    </p:spTree>
    <p:extLst>
      <p:ext uri="{BB962C8B-B14F-4D97-AF65-F5344CB8AC3E}">
        <p14:creationId xmlns:p14="http://schemas.microsoft.com/office/powerpoint/2010/main" val="220221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168A5-E786-D84F-A180-797227A74E02}"/>
              </a:ext>
            </a:extLst>
          </p:cNvPr>
          <p:cNvSpPr>
            <a:spLocks noGrp="1"/>
          </p:cNvSpPr>
          <p:nvPr>
            <p:ph type="title"/>
          </p:nvPr>
        </p:nvSpPr>
        <p:spPr/>
        <p:txBody>
          <a:bodyPr/>
          <a:lstStyle/>
          <a:p>
            <a:r>
              <a:rPr lang="en-US" dirty="0"/>
              <a:t>Some final thoughts on Container Lifespans</a:t>
            </a:r>
          </a:p>
        </p:txBody>
      </p:sp>
      <p:sp>
        <p:nvSpPr>
          <p:cNvPr id="4" name="Rectangle 3">
            <a:extLst>
              <a:ext uri="{FF2B5EF4-FFF2-40B4-BE49-F238E27FC236}">
                <a16:creationId xmlns:a16="http://schemas.microsoft.com/office/drawing/2014/main" id="{FA222BA6-B78C-CA46-B44F-09BE9CA3DB32}"/>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pause / </a:t>
            </a:r>
            <a:r>
              <a:rPr lang="en-US" dirty="0" err="1"/>
              <a:t>unpause</a:t>
            </a:r>
            <a:endParaRPr lang="en-US" dirty="0"/>
          </a:p>
        </p:txBody>
      </p:sp>
      <p:sp>
        <p:nvSpPr>
          <p:cNvPr id="5" name="Rectangle 4">
            <a:extLst>
              <a:ext uri="{FF2B5EF4-FFF2-40B4-BE49-F238E27FC236}">
                <a16:creationId xmlns:a16="http://schemas.microsoft.com/office/drawing/2014/main" id="{D57A1917-555F-884D-A0F1-C1A3379F8DF3}"/>
              </a:ext>
            </a:extLst>
          </p:cNvPr>
          <p:cNvSpPr/>
          <p:nvPr/>
        </p:nvSpPr>
        <p:spPr>
          <a:xfrm>
            <a:off x="620751"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Restart policies</a:t>
            </a:r>
          </a:p>
        </p:txBody>
      </p:sp>
      <p:sp>
        <p:nvSpPr>
          <p:cNvPr id="6" name="Rectangle 5">
            <a:extLst>
              <a:ext uri="{FF2B5EF4-FFF2-40B4-BE49-F238E27FC236}">
                <a16:creationId xmlns:a16="http://schemas.microsoft.com/office/drawing/2014/main" id="{52EAD659-1BD2-2F40-AB62-DE284A93D537}"/>
              </a:ext>
            </a:extLst>
          </p:cNvPr>
          <p:cNvSpPr/>
          <p:nvPr/>
        </p:nvSpPr>
        <p:spPr>
          <a:xfrm>
            <a:off x="620750" y="305977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 Checks</a:t>
            </a:r>
          </a:p>
        </p:txBody>
      </p:sp>
      <p:sp>
        <p:nvSpPr>
          <p:cNvPr id="7" name="Rectangle 6">
            <a:extLst>
              <a:ext uri="{FF2B5EF4-FFF2-40B4-BE49-F238E27FC236}">
                <a16:creationId xmlns:a16="http://schemas.microsoft.com/office/drawing/2014/main" id="{1477DC4D-3D71-3D4C-B183-43FC9A3B2835}"/>
              </a:ext>
            </a:extLst>
          </p:cNvPr>
          <p:cNvSpPr/>
          <p:nvPr/>
        </p:nvSpPr>
        <p:spPr>
          <a:xfrm>
            <a:off x="620750" y="4026526"/>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 Restore</a:t>
            </a:r>
          </a:p>
        </p:txBody>
      </p:sp>
    </p:spTree>
    <p:extLst>
      <p:ext uri="{BB962C8B-B14F-4D97-AF65-F5344CB8AC3E}">
        <p14:creationId xmlns:p14="http://schemas.microsoft.com/office/powerpoint/2010/main" val="461499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7E320A-D5E5-B242-B9F2-A8A64827E3ED}"/>
              </a:ext>
            </a:extLst>
          </p:cNvPr>
          <p:cNvSpPr>
            <a:spLocks noGrp="1"/>
          </p:cNvSpPr>
          <p:nvPr>
            <p:ph type="title"/>
          </p:nvPr>
        </p:nvSpPr>
        <p:spPr/>
        <p:txBody>
          <a:bodyPr/>
          <a:lstStyle/>
          <a:p>
            <a:r>
              <a:rPr lang="en-US" dirty="0"/>
              <a:t>The anatomy of a docker image - Layers</a:t>
            </a:r>
          </a:p>
        </p:txBody>
      </p:sp>
      <p:sp>
        <p:nvSpPr>
          <p:cNvPr id="4" name="Rectangle 3">
            <a:extLst>
              <a:ext uri="{FF2B5EF4-FFF2-40B4-BE49-F238E27FC236}">
                <a16:creationId xmlns:a16="http://schemas.microsoft.com/office/drawing/2014/main" id="{39DC264C-6101-2246-9F54-E92F158530D2}"/>
              </a:ext>
            </a:extLst>
          </p:cNvPr>
          <p:cNvSpPr/>
          <p:nvPr/>
        </p:nvSpPr>
        <p:spPr>
          <a:xfrm>
            <a:off x="2687444" y="1405054"/>
            <a:ext cx="2430966" cy="303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Image A</a:t>
            </a:r>
          </a:p>
        </p:txBody>
      </p:sp>
      <p:sp>
        <p:nvSpPr>
          <p:cNvPr id="5" name="Document 4">
            <a:extLst>
              <a:ext uri="{FF2B5EF4-FFF2-40B4-BE49-F238E27FC236}">
                <a16:creationId xmlns:a16="http://schemas.microsoft.com/office/drawing/2014/main" id="{71E8012A-7E0B-2242-9B0E-1C21F8B4076B}"/>
              </a:ext>
            </a:extLst>
          </p:cNvPr>
          <p:cNvSpPr/>
          <p:nvPr/>
        </p:nvSpPr>
        <p:spPr>
          <a:xfrm>
            <a:off x="386499" y="1945887"/>
            <a:ext cx="1676477" cy="1326996"/>
          </a:xfrm>
          <a:prstGeom prst="flowChartDocumen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6" name="Rectangle 5">
            <a:extLst>
              <a:ext uri="{FF2B5EF4-FFF2-40B4-BE49-F238E27FC236}">
                <a16:creationId xmlns:a16="http://schemas.microsoft.com/office/drawing/2014/main" id="{4D5EE774-319B-8448-A8C5-0A2F42A26693}"/>
              </a:ext>
            </a:extLst>
          </p:cNvPr>
          <p:cNvSpPr/>
          <p:nvPr/>
        </p:nvSpPr>
        <p:spPr>
          <a:xfrm>
            <a:off x="2955073" y="2207941"/>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 (file system changes)</a:t>
            </a:r>
          </a:p>
        </p:txBody>
      </p:sp>
      <p:cxnSp>
        <p:nvCxnSpPr>
          <p:cNvPr id="8" name="Straight Arrow Connector 7">
            <a:extLst>
              <a:ext uri="{FF2B5EF4-FFF2-40B4-BE49-F238E27FC236}">
                <a16:creationId xmlns:a16="http://schemas.microsoft.com/office/drawing/2014/main" id="{7353E3F6-618E-B049-AA5F-DF085D801641}"/>
              </a:ext>
            </a:extLst>
          </p:cNvPr>
          <p:cNvCxnSpPr>
            <a:stCxn id="5" idx="3"/>
            <a:endCxn id="6" idx="1"/>
          </p:cNvCxnSpPr>
          <p:nvPr/>
        </p:nvCxnSpPr>
        <p:spPr>
          <a:xfrm>
            <a:off x="2062976" y="2609385"/>
            <a:ext cx="892097"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BCBD57D-536A-1243-ACDB-DE058E7DE423}"/>
              </a:ext>
            </a:extLst>
          </p:cNvPr>
          <p:cNvSpPr/>
          <p:nvPr/>
        </p:nvSpPr>
        <p:spPr>
          <a:xfrm>
            <a:off x="6437972" y="1405054"/>
            <a:ext cx="2430966" cy="303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Image B</a:t>
            </a:r>
          </a:p>
        </p:txBody>
      </p:sp>
      <p:cxnSp>
        <p:nvCxnSpPr>
          <p:cNvPr id="10" name="Straight Arrow Connector 9">
            <a:extLst>
              <a:ext uri="{FF2B5EF4-FFF2-40B4-BE49-F238E27FC236}">
                <a16:creationId xmlns:a16="http://schemas.microsoft.com/office/drawing/2014/main" id="{CE5977BD-615B-724C-963B-D51EB932AE38}"/>
              </a:ext>
            </a:extLst>
          </p:cNvPr>
          <p:cNvCxnSpPr>
            <a:cxnSpLocks/>
            <a:stCxn id="4" idx="3"/>
            <a:endCxn id="9" idx="1"/>
          </p:cNvCxnSpPr>
          <p:nvPr/>
        </p:nvCxnSpPr>
        <p:spPr>
          <a:xfrm>
            <a:off x="5118410" y="2921617"/>
            <a:ext cx="1319562"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60D20B-BA6E-964E-89F0-34BFBD3B06DE}"/>
              </a:ext>
            </a:extLst>
          </p:cNvPr>
          <p:cNvSpPr/>
          <p:nvPr/>
        </p:nvSpPr>
        <p:spPr>
          <a:xfrm>
            <a:off x="6705602" y="2118729"/>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a:t>
            </a:r>
          </a:p>
        </p:txBody>
      </p:sp>
      <p:sp>
        <p:nvSpPr>
          <p:cNvPr id="14" name="Document 13">
            <a:extLst>
              <a:ext uri="{FF2B5EF4-FFF2-40B4-BE49-F238E27FC236}">
                <a16:creationId xmlns:a16="http://schemas.microsoft.com/office/drawing/2014/main" id="{CCD44285-61D7-354C-A254-EBC9CE1E78D9}"/>
              </a:ext>
            </a:extLst>
          </p:cNvPr>
          <p:cNvSpPr/>
          <p:nvPr/>
        </p:nvSpPr>
        <p:spPr>
          <a:xfrm>
            <a:off x="9859423" y="2994104"/>
            <a:ext cx="1676477" cy="1326996"/>
          </a:xfrm>
          <a:prstGeom prst="flowChartDocumen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15" name="Rectangle 14">
            <a:extLst>
              <a:ext uri="{FF2B5EF4-FFF2-40B4-BE49-F238E27FC236}">
                <a16:creationId xmlns:a16="http://schemas.microsoft.com/office/drawing/2014/main" id="{3660AB55-18EA-9A46-B5FC-5A4601EF97DB}"/>
              </a:ext>
            </a:extLst>
          </p:cNvPr>
          <p:cNvSpPr/>
          <p:nvPr/>
        </p:nvSpPr>
        <p:spPr>
          <a:xfrm>
            <a:off x="6705601" y="3233848"/>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B (file system changes)  </a:t>
            </a:r>
          </a:p>
        </p:txBody>
      </p:sp>
      <p:cxnSp>
        <p:nvCxnSpPr>
          <p:cNvPr id="19" name="Straight Arrow Connector 18">
            <a:extLst>
              <a:ext uri="{FF2B5EF4-FFF2-40B4-BE49-F238E27FC236}">
                <a16:creationId xmlns:a16="http://schemas.microsoft.com/office/drawing/2014/main" id="{FA70BBCE-B9C9-6649-9596-AB36805F3246}"/>
              </a:ext>
            </a:extLst>
          </p:cNvPr>
          <p:cNvCxnSpPr>
            <a:cxnSpLocks/>
            <a:stCxn id="14" idx="1"/>
            <a:endCxn id="15" idx="3"/>
          </p:cNvCxnSpPr>
          <p:nvPr/>
        </p:nvCxnSpPr>
        <p:spPr>
          <a:xfrm flipH="1" flipV="1">
            <a:off x="8601308" y="3635292"/>
            <a:ext cx="1258115" cy="2231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EBE40EA-997D-4E4D-9C68-845A04287556}"/>
              </a:ext>
            </a:extLst>
          </p:cNvPr>
          <p:cNvSpPr/>
          <p:nvPr/>
        </p:nvSpPr>
        <p:spPr>
          <a:xfrm>
            <a:off x="386499" y="4750411"/>
            <a:ext cx="11149401" cy="12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 from image B</a:t>
            </a:r>
          </a:p>
        </p:txBody>
      </p:sp>
      <p:cxnSp>
        <p:nvCxnSpPr>
          <p:cNvPr id="26" name="Elbow Connector 25">
            <a:extLst>
              <a:ext uri="{FF2B5EF4-FFF2-40B4-BE49-F238E27FC236}">
                <a16:creationId xmlns:a16="http://schemas.microsoft.com/office/drawing/2014/main" id="{5A4313FB-C937-D844-94BB-C23B1C39533D}"/>
              </a:ext>
            </a:extLst>
          </p:cNvPr>
          <p:cNvCxnSpPr>
            <a:stCxn id="9" idx="2"/>
            <a:endCxn id="24" idx="0"/>
          </p:cNvCxnSpPr>
          <p:nvPr/>
        </p:nvCxnSpPr>
        <p:spPr>
          <a:xfrm rot="5400000">
            <a:off x="6651213" y="3748168"/>
            <a:ext cx="312231" cy="1692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733D542-D336-BD47-80CB-A2C5EB356F44}"/>
              </a:ext>
            </a:extLst>
          </p:cNvPr>
          <p:cNvSpPr/>
          <p:nvPr/>
        </p:nvSpPr>
        <p:spPr>
          <a:xfrm>
            <a:off x="1371602"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 (Read only)</a:t>
            </a:r>
          </a:p>
        </p:txBody>
      </p:sp>
      <p:sp>
        <p:nvSpPr>
          <p:cNvPr id="28" name="Rectangle 27">
            <a:extLst>
              <a:ext uri="{FF2B5EF4-FFF2-40B4-BE49-F238E27FC236}">
                <a16:creationId xmlns:a16="http://schemas.microsoft.com/office/drawing/2014/main" id="{1E626DBF-CC00-6B40-875C-0A02B5FF5AA1}"/>
              </a:ext>
            </a:extLst>
          </p:cNvPr>
          <p:cNvSpPr/>
          <p:nvPr/>
        </p:nvSpPr>
        <p:spPr>
          <a:xfrm>
            <a:off x="5148146"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B (read only)</a:t>
            </a:r>
          </a:p>
        </p:txBody>
      </p:sp>
      <p:sp>
        <p:nvSpPr>
          <p:cNvPr id="30" name="Rectangle 29">
            <a:extLst>
              <a:ext uri="{FF2B5EF4-FFF2-40B4-BE49-F238E27FC236}">
                <a16:creationId xmlns:a16="http://schemas.microsoft.com/office/drawing/2014/main" id="{FB4520E0-9C27-804E-AD0D-5F7C9B14217C}"/>
              </a:ext>
            </a:extLst>
          </p:cNvPr>
          <p:cNvSpPr/>
          <p:nvPr/>
        </p:nvSpPr>
        <p:spPr>
          <a:xfrm>
            <a:off x="8924691"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Writable Layer</a:t>
            </a:r>
          </a:p>
        </p:txBody>
      </p:sp>
    </p:spTree>
    <p:extLst>
      <p:ext uri="{BB962C8B-B14F-4D97-AF65-F5344CB8AC3E}">
        <p14:creationId xmlns:p14="http://schemas.microsoft.com/office/powerpoint/2010/main" val="204873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5560A-E8AD-924B-98DE-287390D2426A}"/>
              </a:ext>
            </a:extLst>
          </p:cNvPr>
          <p:cNvSpPr>
            <a:spLocks noGrp="1"/>
          </p:cNvSpPr>
          <p:nvPr>
            <p:ph type="title"/>
          </p:nvPr>
        </p:nvSpPr>
        <p:spPr/>
        <p:txBody>
          <a:bodyPr/>
          <a:lstStyle/>
          <a:p>
            <a:r>
              <a:rPr lang="en-US" dirty="0"/>
              <a:t>Persistent Storage - Volumes</a:t>
            </a:r>
          </a:p>
        </p:txBody>
      </p:sp>
      <p:sp>
        <p:nvSpPr>
          <p:cNvPr id="4" name="Rectangle 3">
            <a:extLst>
              <a:ext uri="{FF2B5EF4-FFF2-40B4-BE49-F238E27FC236}">
                <a16:creationId xmlns:a16="http://schemas.microsoft.com/office/drawing/2014/main" id="{746AD8ED-6EB2-8741-A93B-BDB60C7F9B42}"/>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and share data</a:t>
            </a:r>
          </a:p>
        </p:txBody>
      </p:sp>
      <p:sp>
        <p:nvSpPr>
          <p:cNvPr id="5" name="Rectangle 4">
            <a:extLst>
              <a:ext uri="{FF2B5EF4-FFF2-40B4-BE49-F238E27FC236}">
                <a16:creationId xmlns:a16="http://schemas.microsoft.com/office/drawing/2014/main" id="{67450F8F-DDE6-B246-A9F3-9D608CACCE12}"/>
              </a:ext>
            </a:extLst>
          </p:cNvPr>
          <p:cNvSpPr/>
          <p:nvPr/>
        </p:nvSpPr>
        <p:spPr>
          <a:xfrm>
            <a:off x="591015"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 Types</a:t>
            </a:r>
          </a:p>
        </p:txBody>
      </p:sp>
      <p:sp>
        <p:nvSpPr>
          <p:cNvPr id="6" name="Rectangle 5">
            <a:extLst>
              <a:ext uri="{FF2B5EF4-FFF2-40B4-BE49-F238E27FC236}">
                <a16:creationId xmlns:a16="http://schemas.microsoft.com/office/drawing/2014/main" id="{594B59B8-14BE-2B4C-A2DD-BCE9347D415F}"/>
              </a:ext>
            </a:extLst>
          </p:cNvPr>
          <p:cNvSpPr/>
          <p:nvPr/>
        </p:nvSpPr>
        <p:spPr>
          <a:xfrm>
            <a:off x="1817649" y="3000614"/>
            <a:ext cx="9753599"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a:t>
            </a:r>
          </a:p>
        </p:txBody>
      </p:sp>
      <p:sp>
        <p:nvSpPr>
          <p:cNvPr id="7" name="Rectangle 6">
            <a:extLst>
              <a:ext uri="{FF2B5EF4-FFF2-40B4-BE49-F238E27FC236}">
                <a16:creationId xmlns:a16="http://schemas.microsoft.com/office/drawing/2014/main" id="{12C07898-04EE-5F4B-80AC-1610E0C658FE}"/>
              </a:ext>
            </a:extLst>
          </p:cNvPr>
          <p:cNvSpPr/>
          <p:nvPr/>
        </p:nvSpPr>
        <p:spPr>
          <a:xfrm>
            <a:off x="1817649" y="3908204"/>
            <a:ext cx="9753599"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Ephemeral</a:t>
            </a:r>
          </a:p>
        </p:txBody>
      </p:sp>
      <p:sp>
        <p:nvSpPr>
          <p:cNvPr id="8" name="Rectangle 7">
            <a:extLst>
              <a:ext uri="{FF2B5EF4-FFF2-40B4-BE49-F238E27FC236}">
                <a16:creationId xmlns:a16="http://schemas.microsoft.com/office/drawing/2014/main" id="{94A99EAA-38C5-7841-ACB5-A0BB3CEBA432}"/>
              </a:ext>
            </a:extLst>
          </p:cNvPr>
          <p:cNvSpPr/>
          <p:nvPr/>
        </p:nvSpPr>
        <p:spPr>
          <a:xfrm>
            <a:off x="620752" y="487495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outside of a container or image</a:t>
            </a:r>
          </a:p>
        </p:txBody>
      </p:sp>
    </p:spTree>
    <p:extLst>
      <p:ext uri="{BB962C8B-B14F-4D97-AF65-F5344CB8AC3E}">
        <p14:creationId xmlns:p14="http://schemas.microsoft.com/office/powerpoint/2010/main" val="4001936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2E5F39-845E-4047-9D39-8136F9D9FB08}"/>
              </a:ext>
            </a:extLst>
          </p:cNvPr>
          <p:cNvSpPr>
            <a:spLocks noGrp="1"/>
          </p:cNvSpPr>
          <p:nvPr>
            <p:ph idx="1"/>
          </p:nvPr>
        </p:nvSpPr>
        <p:spPr/>
        <p:txBody>
          <a:bodyPr anchor="ctr"/>
          <a:lstStyle/>
          <a:p>
            <a:pPr marL="0" indent="0" algn="just">
              <a:buNone/>
            </a:pPr>
            <a:r>
              <a:rPr lang="en-US" dirty="0"/>
              <a:t>Only independent container platform that enables organizations to seamlessly build, share and run any application, anywhere—from hybrid cloud to the edge.</a:t>
            </a:r>
          </a:p>
        </p:txBody>
      </p:sp>
      <p:sp>
        <p:nvSpPr>
          <p:cNvPr id="3" name="Title 2">
            <a:extLst>
              <a:ext uri="{FF2B5EF4-FFF2-40B4-BE49-F238E27FC236}">
                <a16:creationId xmlns:a16="http://schemas.microsoft.com/office/drawing/2014/main" id="{2A81AA8B-C702-3146-85DE-D773BD91FC35}"/>
              </a:ext>
            </a:extLst>
          </p:cNvPr>
          <p:cNvSpPr>
            <a:spLocks noGrp="1"/>
          </p:cNvSpPr>
          <p:nvPr>
            <p:ph type="title"/>
          </p:nvPr>
        </p:nvSpPr>
        <p:spPr/>
        <p:txBody>
          <a:bodyPr/>
          <a:lstStyle/>
          <a:p>
            <a:r>
              <a:rPr lang="en-US" dirty="0"/>
              <a:t>What is Docker?</a:t>
            </a:r>
          </a:p>
        </p:txBody>
      </p:sp>
      <p:sp>
        <p:nvSpPr>
          <p:cNvPr id="4" name="TextBox 3">
            <a:extLst>
              <a:ext uri="{FF2B5EF4-FFF2-40B4-BE49-F238E27FC236}">
                <a16:creationId xmlns:a16="http://schemas.microsoft.com/office/drawing/2014/main" id="{1CE54893-DBF9-7B4F-8B9C-01520DA5CE1B}"/>
              </a:ext>
            </a:extLst>
          </p:cNvPr>
          <p:cNvSpPr txBox="1"/>
          <p:nvPr/>
        </p:nvSpPr>
        <p:spPr>
          <a:xfrm>
            <a:off x="2855015" y="4631635"/>
            <a:ext cx="6481970" cy="369332"/>
          </a:xfrm>
          <a:prstGeom prst="rect">
            <a:avLst/>
          </a:prstGeom>
          <a:noFill/>
        </p:spPr>
        <p:txBody>
          <a:bodyPr wrap="square" rtlCol="0">
            <a:spAutoFit/>
          </a:bodyPr>
          <a:lstStyle/>
          <a:p>
            <a:pPr algn="just"/>
            <a:r>
              <a:rPr lang="en-US" dirty="0"/>
              <a:t>In other words a way to virtualize applications and environments</a:t>
            </a:r>
          </a:p>
        </p:txBody>
      </p:sp>
    </p:spTree>
    <p:extLst>
      <p:ext uri="{BB962C8B-B14F-4D97-AF65-F5344CB8AC3E}">
        <p14:creationId xmlns:p14="http://schemas.microsoft.com/office/powerpoint/2010/main" val="226756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CAA6BE-EF65-254C-80FD-447AC1DA0221}"/>
              </a:ext>
            </a:extLst>
          </p:cNvPr>
          <p:cNvSpPr>
            <a:spLocks noGrp="1"/>
          </p:cNvSpPr>
          <p:nvPr>
            <p:ph idx="1"/>
          </p:nvPr>
        </p:nvSpPr>
        <p:spPr/>
        <p:txBody>
          <a:bodyPr/>
          <a:lstStyle/>
          <a:p>
            <a:r>
              <a:rPr lang="en-US" dirty="0" err="1"/>
              <a:t>mkdir</a:t>
            </a:r>
            <a:r>
              <a:rPr lang="en-US" dirty="0"/>
              <a:t> c:\Persistent</a:t>
            </a:r>
          </a:p>
          <a:p>
            <a:r>
              <a:rPr lang="en-US" dirty="0"/>
              <a:t>Create a Ubuntu and Windows containers in separate </a:t>
            </a:r>
            <a:r>
              <a:rPr lang="en-US" dirty="0" err="1"/>
              <a:t>cmd</a:t>
            </a:r>
            <a:r>
              <a:rPr lang="en-US" dirty="0"/>
              <a:t> prompts</a:t>
            </a:r>
          </a:p>
          <a:p>
            <a:pPr lvl="1"/>
            <a:r>
              <a:rPr lang="en-US" dirty="0"/>
              <a:t>docker run --platform=</a:t>
            </a:r>
            <a:r>
              <a:rPr lang="en-US" dirty="0" err="1"/>
              <a:t>linux</a:t>
            </a:r>
            <a:r>
              <a:rPr lang="en-US" dirty="0"/>
              <a:t> -</a:t>
            </a:r>
            <a:r>
              <a:rPr lang="en-US" dirty="0" err="1"/>
              <a:t>ti</a:t>
            </a:r>
            <a:r>
              <a:rPr lang="en-US" dirty="0"/>
              <a:t> –v c:\Persistent:/persistent --rm ubuntu bash</a:t>
            </a:r>
          </a:p>
          <a:p>
            <a:pPr lvl="1"/>
            <a:r>
              <a:rPr lang="en-US" dirty="0"/>
              <a:t>docker run –it –v c:\</a:t>
            </a:r>
            <a:r>
              <a:rPr lang="en-US" dirty="0" err="1"/>
              <a:t>Persistent:c</a:t>
            </a:r>
            <a:r>
              <a:rPr lang="en-US" dirty="0"/>
              <a:t>:\persistent --rm </a:t>
            </a:r>
            <a:r>
              <a:rPr lang="en-US" dirty="0" err="1"/>
              <a:t>mcr.microsoft.com</a:t>
            </a:r>
            <a:r>
              <a:rPr lang="en-US" dirty="0"/>
              <a:t>/windows/nanoserver:1903</a:t>
            </a:r>
          </a:p>
          <a:p>
            <a:r>
              <a:rPr lang="en-US" dirty="0"/>
              <a:t>Create directories and files in the persistent directory</a:t>
            </a:r>
          </a:p>
          <a:p>
            <a:pPr lvl="1"/>
            <a:r>
              <a:rPr lang="en-US" dirty="0"/>
              <a:t>Check that the persistent directory exists in both containers</a:t>
            </a:r>
          </a:p>
          <a:p>
            <a:pPr lvl="1"/>
            <a:r>
              <a:rPr lang="en-US" dirty="0"/>
              <a:t>Add new files and directories in the ubuntu and </a:t>
            </a:r>
            <a:r>
              <a:rPr lang="en-US" dirty="0" err="1"/>
              <a:t>Powershell</a:t>
            </a:r>
            <a:r>
              <a:rPr lang="en-US" dirty="0"/>
              <a:t> containers</a:t>
            </a:r>
          </a:p>
          <a:p>
            <a:pPr lvl="1"/>
            <a:r>
              <a:rPr lang="en-US" dirty="0"/>
              <a:t>Check to see that the files and directories in one show up in the other</a:t>
            </a:r>
          </a:p>
          <a:p>
            <a:r>
              <a:rPr lang="en-US" dirty="0"/>
              <a:t>Check Persistence</a:t>
            </a:r>
          </a:p>
          <a:p>
            <a:pPr lvl="1"/>
            <a:r>
              <a:rPr lang="en-US" dirty="0"/>
              <a:t>Close both containers, ensure that changes still exist in the c:\Persistent directory</a:t>
            </a:r>
          </a:p>
          <a:p>
            <a:r>
              <a:rPr lang="en-US" b="1" dirty="0"/>
              <a:t>Lab 3 - Everyone try this (10 minutes)</a:t>
            </a:r>
            <a:endParaRPr lang="en-US" dirty="0"/>
          </a:p>
        </p:txBody>
      </p:sp>
      <p:sp>
        <p:nvSpPr>
          <p:cNvPr id="3" name="Title 2">
            <a:extLst>
              <a:ext uri="{FF2B5EF4-FFF2-40B4-BE49-F238E27FC236}">
                <a16:creationId xmlns:a16="http://schemas.microsoft.com/office/drawing/2014/main" id="{35F226E3-7ACA-1240-B86D-9A45B3F1F8C7}"/>
              </a:ext>
            </a:extLst>
          </p:cNvPr>
          <p:cNvSpPr>
            <a:spLocks noGrp="1"/>
          </p:cNvSpPr>
          <p:nvPr>
            <p:ph type="title"/>
          </p:nvPr>
        </p:nvSpPr>
        <p:spPr/>
        <p:txBody>
          <a:bodyPr/>
          <a:lstStyle/>
          <a:p>
            <a:r>
              <a:rPr lang="en-US" dirty="0"/>
              <a:t>Creating a persistent volume</a:t>
            </a:r>
          </a:p>
        </p:txBody>
      </p:sp>
    </p:spTree>
    <p:extLst>
      <p:ext uri="{BB962C8B-B14F-4D97-AF65-F5344CB8AC3E}">
        <p14:creationId xmlns:p14="http://schemas.microsoft.com/office/powerpoint/2010/main" val="213008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C4C26-38C5-6247-8804-99EADEB175D2}"/>
              </a:ext>
            </a:extLst>
          </p:cNvPr>
          <p:cNvSpPr>
            <a:spLocks noGrp="1"/>
          </p:cNvSpPr>
          <p:nvPr>
            <p:ph idx="1"/>
          </p:nvPr>
        </p:nvSpPr>
        <p:spPr/>
        <p:txBody>
          <a:bodyPr/>
          <a:lstStyle/>
          <a:p>
            <a:r>
              <a:rPr lang="en-US" dirty="0"/>
              <a:t>Only live as long as the are being used</a:t>
            </a:r>
          </a:p>
          <a:p>
            <a:r>
              <a:rPr lang="en-US" dirty="0"/>
              <a:t>Create host container</a:t>
            </a:r>
          </a:p>
          <a:p>
            <a:pPr lvl="1"/>
            <a:r>
              <a:rPr lang="en-US" dirty="0"/>
              <a:t>docker run --platform=</a:t>
            </a:r>
            <a:r>
              <a:rPr lang="en-US" dirty="0" err="1"/>
              <a:t>linux</a:t>
            </a:r>
            <a:r>
              <a:rPr lang="en-US" dirty="0"/>
              <a:t> -</a:t>
            </a:r>
            <a:r>
              <a:rPr lang="en-US" dirty="0" err="1"/>
              <a:t>ti</a:t>
            </a:r>
            <a:r>
              <a:rPr lang="en-US" dirty="0"/>
              <a:t> –v /</a:t>
            </a:r>
            <a:r>
              <a:rPr lang="en-US" dirty="0" err="1"/>
              <a:t>some_share</a:t>
            </a:r>
            <a:r>
              <a:rPr lang="en-US" dirty="0"/>
              <a:t> --rm ubuntu bash</a:t>
            </a:r>
          </a:p>
          <a:p>
            <a:pPr lvl="1"/>
            <a:r>
              <a:rPr lang="en-US" dirty="0"/>
              <a:t>cd </a:t>
            </a:r>
            <a:r>
              <a:rPr lang="en-US" dirty="0" err="1"/>
              <a:t>some_share</a:t>
            </a:r>
            <a:r>
              <a:rPr lang="en-US" dirty="0"/>
              <a:t> | touch </a:t>
            </a:r>
            <a:r>
              <a:rPr lang="en-US" dirty="0" err="1"/>
              <a:t>foo.txt</a:t>
            </a:r>
            <a:endParaRPr lang="en-US" dirty="0"/>
          </a:p>
          <a:p>
            <a:r>
              <a:rPr lang="en-US" dirty="0"/>
              <a:t>In new </a:t>
            </a:r>
            <a:r>
              <a:rPr lang="en-US" dirty="0" err="1"/>
              <a:t>cmd</a:t>
            </a:r>
            <a:r>
              <a:rPr lang="en-US" dirty="0"/>
              <a:t> prompt find name of container: docker </a:t>
            </a:r>
            <a:r>
              <a:rPr lang="en-US" dirty="0" err="1"/>
              <a:t>ps</a:t>
            </a:r>
            <a:r>
              <a:rPr lang="en-US" dirty="0"/>
              <a:t> –a</a:t>
            </a:r>
          </a:p>
          <a:p>
            <a:r>
              <a:rPr lang="en-US" dirty="0"/>
              <a:t>In second command prompt start a new container using the ephemeral volume</a:t>
            </a:r>
          </a:p>
          <a:p>
            <a:pPr lvl="1"/>
            <a:r>
              <a:rPr lang="en-US" dirty="0"/>
              <a:t>docker run --platform=</a:t>
            </a:r>
            <a:r>
              <a:rPr lang="en-US" dirty="0" err="1"/>
              <a:t>linux</a:t>
            </a:r>
            <a:r>
              <a:rPr lang="en-US" dirty="0"/>
              <a:t> -</a:t>
            </a:r>
            <a:r>
              <a:rPr lang="en-US" dirty="0" err="1"/>
              <a:t>ti</a:t>
            </a:r>
            <a:r>
              <a:rPr lang="en-US" dirty="0"/>
              <a:t> --volumes-from {name of first container} --rm ubuntu bash</a:t>
            </a:r>
          </a:p>
          <a:p>
            <a:r>
              <a:rPr lang="en-US" dirty="0"/>
              <a:t>Remove first container, add a new one with volumes-from the second, same files</a:t>
            </a:r>
          </a:p>
          <a:p>
            <a:r>
              <a:rPr lang="en-US" b="1" dirty="0"/>
              <a:t>Lab 4 – Everyone try this (10 minutes)</a:t>
            </a:r>
          </a:p>
        </p:txBody>
      </p:sp>
      <p:sp>
        <p:nvSpPr>
          <p:cNvPr id="3" name="Title 2">
            <a:extLst>
              <a:ext uri="{FF2B5EF4-FFF2-40B4-BE49-F238E27FC236}">
                <a16:creationId xmlns:a16="http://schemas.microsoft.com/office/drawing/2014/main" id="{50603AAF-726F-2344-AAEC-7B574E620343}"/>
              </a:ext>
            </a:extLst>
          </p:cNvPr>
          <p:cNvSpPr>
            <a:spLocks noGrp="1"/>
          </p:cNvSpPr>
          <p:nvPr>
            <p:ph type="title"/>
          </p:nvPr>
        </p:nvSpPr>
        <p:spPr/>
        <p:txBody>
          <a:bodyPr/>
          <a:lstStyle/>
          <a:p>
            <a:r>
              <a:rPr lang="en-US" dirty="0"/>
              <a:t>Creating an ephemeral volume</a:t>
            </a:r>
          </a:p>
        </p:txBody>
      </p:sp>
    </p:spTree>
    <p:extLst>
      <p:ext uri="{BB962C8B-B14F-4D97-AF65-F5344CB8AC3E}">
        <p14:creationId xmlns:p14="http://schemas.microsoft.com/office/powerpoint/2010/main" val="81449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3F16AF-9B0E-3E4A-8E11-8F79FD4A63B1}"/>
              </a:ext>
            </a:extLst>
          </p:cNvPr>
          <p:cNvSpPr>
            <a:spLocks noGrp="1"/>
          </p:cNvSpPr>
          <p:nvPr>
            <p:ph idx="1"/>
          </p:nvPr>
        </p:nvSpPr>
        <p:spPr>
          <a:xfrm>
            <a:off x="381000" y="2777095"/>
            <a:ext cx="11430000" cy="1621909"/>
          </a:xfrm>
        </p:spPr>
        <p:txBody>
          <a:bodyPr/>
          <a:lstStyle/>
          <a:p>
            <a:r>
              <a:rPr lang="en-US" dirty="0"/>
              <a:t>docker search</a:t>
            </a:r>
          </a:p>
          <a:p>
            <a:endParaRPr lang="en-US" dirty="0"/>
          </a:p>
          <a:p>
            <a:r>
              <a:rPr lang="en-US" dirty="0"/>
              <a:t>docker push</a:t>
            </a:r>
          </a:p>
        </p:txBody>
      </p:sp>
      <p:sp>
        <p:nvSpPr>
          <p:cNvPr id="3" name="Title 2">
            <a:extLst>
              <a:ext uri="{FF2B5EF4-FFF2-40B4-BE49-F238E27FC236}">
                <a16:creationId xmlns:a16="http://schemas.microsoft.com/office/drawing/2014/main" id="{33E31B28-C932-0444-A53A-849BAE74B37F}"/>
              </a:ext>
            </a:extLst>
          </p:cNvPr>
          <p:cNvSpPr>
            <a:spLocks noGrp="1"/>
          </p:cNvSpPr>
          <p:nvPr>
            <p:ph type="title"/>
          </p:nvPr>
        </p:nvSpPr>
        <p:spPr/>
        <p:txBody>
          <a:bodyPr/>
          <a:lstStyle/>
          <a:p>
            <a:r>
              <a:rPr lang="en-US" dirty="0"/>
              <a:t>Finding images</a:t>
            </a:r>
          </a:p>
        </p:txBody>
      </p:sp>
    </p:spTree>
    <p:extLst>
      <p:ext uri="{BB962C8B-B14F-4D97-AF65-F5344CB8AC3E}">
        <p14:creationId xmlns:p14="http://schemas.microsoft.com/office/powerpoint/2010/main" val="2943509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AD9476-2EF1-2D45-A11B-EE566D167464}"/>
              </a:ext>
            </a:extLst>
          </p:cNvPr>
          <p:cNvSpPr>
            <a:spLocks noGrp="1"/>
          </p:cNvSpPr>
          <p:nvPr>
            <p:ph type="title"/>
          </p:nvPr>
        </p:nvSpPr>
        <p:spPr/>
        <p:txBody>
          <a:bodyPr/>
          <a:lstStyle/>
          <a:p>
            <a:r>
              <a:rPr lang="en-US" dirty="0"/>
              <a:t>The </a:t>
            </a:r>
            <a:r>
              <a:rPr lang="en-US" dirty="0" err="1"/>
              <a:t>Dockerfile</a:t>
            </a:r>
            <a:endParaRPr lang="en-US" dirty="0"/>
          </a:p>
        </p:txBody>
      </p:sp>
      <p:sp>
        <p:nvSpPr>
          <p:cNvPr id="4" name="Rectangle 3">
            <a:extLst>
              <a:ext uri="{FF2B5EF4-FFF2-40B4-BE49-F238E27FC236}">
                <a16:creationId xmlns:a16="http://schemas.microsoft.com/office/drawing/2014/main" id="{2AF0F525-8AA4-C14D-AC12-E8E8131A17D7}"/>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Contains configuration information used to create an image</a:t>
            </a:r>
          </a:p>
        </p:txBody>
      </p:sp>
      <p:sp>
        <p:nvSpPr>
          <p:cNvPr id="5" name="Rectangle 4">
            <a:extLst>
              <a:ext uri="{FF2B5EF4-FFF2-40B4-BE49-F238E27FC236}">
                <a16:creationId xmlns:a16="http://schemas.microsoft.com/office/drawing/2014/main" id="{4D0FC4D5-2961-914D-9CAB-147044429CBA}"/>
              </a:ext>
            </a:extLst>
          </p:cNvPr>
          <p:cNvSpPr/>
          <p:nvPr/>
        </p:nvSpPr>
        <p:spPr>
          <a:xfrm>
            <a:off x="591014"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build –t {name} {</a:t>
            </a:r>
            <a:r>
              <a:rPr lang="en-US" dirty="0" err="1"/>
              <a:t>Dockerfile</a:t>
            </a:r>
            <a:r>
              <a:rPr lang="en-US" dirty="0"/>
              <a:t> location} </a:t>
            </a:r>
          </a:p>
        </p:txBody>
      </p:sp>
      <p:sp>
        <p:nvSpPr>
          <p:cNvPr id="6" name="Rectangle 5">
            <a:extLst>
              <a:ext uri="{FF2B5EF4-FFF2-40B4-BE49-F238E27FC236}">
                <a16:creationId xmlns:a16="http://schemas.microsoft.com/office/drawing/2014/main" id="{162E8750-A1F7-4C44-955B-4EEEB00E72C8}"/>
              </a:ext>
            </a:extLst>
          </p:cNvPr>
          <p:cNvSpPr/>
          <p:nvPr/>
        </p:nvSpPr>
        <p:spPr>
          <a:xfrm>
            <a:off x="591014" y="305977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line in </a:t>
            </a:r>
            <a:r>
              <a:rPr lang="en-US" dirty="0" err="1"/>
              <a:t>Dockerfile</a:t>
            </a:r>
            <a:r>
              <a:rPr lang="en-US" dirty="0"/>
              <a:t> creates an image and builds on image from line before </a:t>
            </a:r>
          </a:p>
        </p:txBody>
      </p:sp>
      <p:sp>
        <p:nvSpPr>
          <p:cNvPr id="7" name="Rectangle 6">
            <a:extLst>
              <a:ext uri="{FF2B5EF4-FFF2-40B4-BE49-F238E27FC236}">
                <a16:creationId xmlns:a16="http://schemas.microsoft.com/office/drawing/2014/main" id="{6BB2133B-6021-5F46-B264-5F7BB4CC5A3E}"/>
              </a:ext>
            </a:extLst>
          </p:cNvPr>
          <p:cNvSpPr/>
          <p:nvPr/>
        </p:nvSpPr>
        <p:spPr>
          <a:xfrm>
            <a:off x="591013" y="4026526"/>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https://docs.docker.com/engine/reference/builder/</a:t>
            </a:r>
            <a:endParaRPr lang="en-US" dirty="0"/>
          </a:p>
        </p:txBody>
      </p:sp>
      <p:sp>
        <p:nvSpPr>
          <p:cNvPr id="8" name="Rectangle 7">
            <a:extLst>
              <a:ext uri="{FF2B5EF4-FFF2-40B4-BE49-F238E27FC236}">
                <a16:creationId xmlns:a16="http://schemas.microsoft.com/office/drawing/2014/main" id="{6090ABA0-61B9-614A-BDC2-A207903A19CF}"/>
              </a:ext>
            </a:extLst>
          </p:cNvPr>
          <p:cNvSpPr/>
          <p:nvPr/>
        </p:nvSpPr>
        <p:spPr>
          <a:xfrm>
            <a:off x="591012" y="4993277"/>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lines of things that change often at end</a:t>
            </a:r>
          </a:p>
        </p:txBody>
      </p:sp>
    </p:spTree>
    <p:extLst>
      <p:ext uri="{BB962C8B-B14F-4D97-AF65-F5344CB8AC3E}">
        <p14:creationId xmlns:p14="http://schemas.microsoft.com/office/powerpoint/2010/main" val="126829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B3C88-8FF7-FD40-BE40-A53EC374CEC8}"/>
              </a:ext>
            </a:extLst>
          </p:cNvPr>
          <p:cNvSpPr>
            <a:spLocks noGrp="1"/>
          </p:cNvSpPr>
          <p:nvPr>
            <p:ph idx="1"/>
          </p:nvPr>
        </p:nvSpPr>
        <p:spPr/>
        <p:txBody>
          <a:bodyPr/>
          <a:lstStyle/>
          <a:p>
            <a:pPr marL="0" indent="0">
              <a:buNone/>
            </a:pPr>
            <a:r>
              <a:rPr lang="en-US" dirty="0"/>
              <a:t>FROM {starting image name}</a:t>
            </a:r>
          </a:p>
          <a:p>
            <a:pPr marL="0" indent="0">
              <a:buNone/>
            </a:pPr>
            <a:r>
              <a:rPr lang="en-US" dirty="0"/>
              <a:t>RUN {command(s) to run}</a:t>
            </a:r>
          </a:p>
          <a:p>
            <a:pPr marL="0" indent="0">
              <a:buNone/>
            </a:pPr>
            <a:r>
              <a:rPr lang="en-US" dirty="0"/>
              <a:t>RUN {command(s) to run}</a:t>
            </a:r>
          </a:p>
          <a:p>
            <a:pPr marL="0" indent="0">
              <a:buNone/>
            </a:pPr>
            <a:r>
              <a:rPr lang="en-US" dirty="0"/>
              <a:t>…</a:t>
            </a:r>
          </a:p>
          <a:p>
            <a:pPr marL="0" indent="0">
              <a:buNone/>
            </a:pPr>
            <a:r>
              <a:rPr lang="en-US" dirty="0"/>
              <a:t>CMD {Command(s) to run when image starts}</a:t>
            </a:r>
          </a:p>
        </p:txBody>
      </p:sp>
      <p:sp>
        <p:nvSpPr>
          <p:cNvPr id="3" name="Title 2">
            <a:extLst>
              <a:ext uri="{FF2B5EF4-FFF2-40B4-BE49-F238E27FC236}">
                <a16:creationId xmlns:a16="http://schemas.microsoft.com/office/drawing/2014/main" id="{07D255C3-E13C-B34C-B28F-C8649CA69A42}"/>
              </a:ext>
            </a:extLst>
          </p:cNvPr>
          <p:cNvSpPr>
            <a:spLocks noGrp="1"/>
          </p:cNvSpPr>
          <p:nvPr>
            <p:ph type="title"/>
          </p:nvPr>
        </p:nvSpPr>
        <p:spPr/>
        <p:txBody>
          <a:bodyPr/>
          <a:lstStyle/>
          <a:p>
            <a:r>
              <a:rPr lang="en-US" dirty="0"/>
              <a:t>A Simple </a:t>
            </a:r>
            <a:r>
              <a:rPr lang="en-US" dirty="0" err="1"/>
              <a:t>Dockerfile</a:t>
            </a:r>
            <a:endParaRPr lang="en-US" dirty="0"/>
          </a:p>
        </p:txBody>
      </p:sp>
    </p:spTree>
    <p:extLst>
      <p:ext uri="{BB962C8B-B14F-4D97-AF65-F5344CB8AC3E}">
        <p14:creationId xmlns:p14="http://schemas.microsoft.com/office/powerpoint/2010/main" val="843521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0F6A8-BF3F-9B4D-A5D6-747A90521794}"/>
              </a:ext>
            </a:extLst>
          </p:cNvPr>
          <p:cNvSpPr>
            <a:spLocks noGrp="1"/>
          </p:cNvSpPr>
          <p:nvPr>
            <p:ph idx="1"/>
          </p:nvPr>
        </p:nvSpPr>
        <p:spPr/>
        <p:txBody>
          <a:bodyPr/>
          <a:lstStyle/>
          <a:p>
            <a:pPr marL="0" indent="0">
              <a:buNone/>
            </a:pPr>
            <a:r>
              <a:rPr lang="en-US" dirty="0"/>
              <a:t>FROM </a:t>
            </a:r>
            <a:r>
              <a:rPr lang="en-US" dirty="0" err="1"/>
              <a:t>mcr.microsoft.com</a:t>
            </a:r>
            <a:r>
              <a:rPr lang="en-US" dirty="0"/>
              <a:t>/windows/nanoserver:1903</a:t>
            </a:r>
          </a:p>
          <a:p>
            <a:pPr marL="0" indent="0">
              <a:buNone/>
            </a:pPr>
            <a:r>
              <a:rPr lang="en-US" dirty="0"/>
              <a:t>RUN  </a:t>
            </a:r>
            <a:r>
              <a:rPr lang="en-US" dirty="0" err="1"/>
              <a:t>mkdir</a:t>
            </a:r>
            <a:r>
              <a:rPr lang="en-US" dirty="0"/>
              <a:t> start </a:t>
            </a:r>
          </a:p>
          <a:p>
            <a:pPr marL="0" indent="0">
              <a:buNone/>
            </a:pPr>
            <a:r>
              <a:rPr lang="en-US" dirty="0"/>
              <a:t>RUN echo A start file &gt; start\</a:t>
            </a:r>
            <a:r>
              <a:rPr lang="en-US" dirty="0" err="1"/>
              <a:t>start.txt</a:t>
            </a:r>
            <a:endParaRPr lang="en-US" dirty="0"/>
          </a:p>
          <a:p>
            <a:pPr marL="0" indent="0">
              <a:buNone/>
            </a:pPr>
            <a:r>
              <a:rPr lang="en-US" dirty="0"/>
              <a:t>CMD more start\</a:t>
            </a:r>
            <a:r>
              <a:rPr lang="en-US" dirty="0" err="1"/>
              <a:t>start.txt</a:t>
            </a:r>
            <a:endParaRPr lang="en-US" dirty="0"/>
          </a:p>
          <a:p>
            <a:pPr marL="0" indent="0">
              <a:buNone/>
            </a:pPr>
            <a:endParaRPr lang="en-US" dirty="0"/>
          </a:p>
          <a:p>
            <a:pPr marL="0" indent="0">
              <a:buNone/>
            </a:pPr>
            <a:r>
              <a:rPr lang="en-US" dirty="0"/>
              <a:t>docker build –t {name} {</a:t>
            </a:r>
            <a:r>
              <a:rPr lang="en-US" dirty="0" err="1"/>
              <a:t>Dockerfile</a:t>
            </a:r>
            <a:r>
              <a:rPr lang="en-US" dirty="0"/>
              <a:t> location} </a:t>
            </a:r>
          </a:p>
          <a:p>
            <a:pPr marL="0" indent="0">
              <a:buNone/>
            </a:pPr>
            <a:endParaRPr lang="en-US" dirty="0"/>
          </a:p>
          <a:p>
            <a:pPr marL="0" indent="0">
              <a:buNone/>
            </a:pPr>
            <a:r>
              <a:rPr lang="en-US" dirty="0"/>
              <a:t>docker run -</a:t>
            </a:r>
            <a:r>
              <a:rPr lang="en-US" dirty="0" err="1"/>
              <a:t>ti</a:t>
            </a:r>
            <a:r>
              <a:rPr lang="en-US" dirty="0"/>
              <a:t> --rm {image name}</a:t>
            </a:r>
          </a:p>
          <a:p>
            <a:pPr marL="0" indent="0">
              <a:buNone/>
            </a:pPr>
            <a:endParaRPr lang="en-US" dirty="0"/>
          </a:p>
          <a:p>
            <a:pPr marL="0" indent="0">
              <a:buNone/>
            </a:pPr>
            <a:r>
              <a:rPr lang="en-US" b="1" dirty="0"/>
              <a:t>Lab 5 – Create a custom image, run it and ensure it prints out “a start file” on startup (15 Minutes)</a:t>
            </a:r>
          </a:p>
          <a:p>
            <a:pPr marL="0" indent="0">
              <a:buNone/>
            </a:pPr>
            <a:endParaRPr lang="en-US" dirty="0"/>
          </a:p>
        </p:txBody>
      </p:sp>
      <p:sp>
        <p:nvSpPr>
          <p:cNvPr id="3" name="Title 2">
            <a:extLst>
              <a:ext uri="{FF2B5EF4-FFF2-40B4-BE49-F238E27FC236}">
                <a16:creationId xmlns:a16="http://schemas.microsoft.com/office/drawing/2014/main" id="{0C99483B-6CC1-BF4E-AD0E-89DFC7F749DE}"/>
              </a:ext>
            </a:extLst>
          </p:cNvPr>
          <p:cNvSpPr>
            <a:spLocks noGrp="1"/>
          </p:cNvSpPr>
          <p:nvPr>
            <p:ph type="title"/>
          </p:nvPr>
        </p:nvSpPr>
        <p:spPr/>
        <p:txBody>
          <a:bodyPr/>
          <a:lstStyle/>
          <a:p>
            <a:r>
              <a:rPr lang="en-US" dirty="0"/>
              <a:t>A Sample </a:t>
            </a:r>
            <a:r>
              <a:rPr lang="en-US" dirty="0" err="1"/>
              <a:t>Dockerfile</a:t>
            </a:r>
            <a:endParaRPr lang="en-US" dirty="0"/>
          </a:p>
        </p:txBody>
      </p:sp>
    </p:spTree>
    <p:extLst>
      <p:ext uri="{BB962C8B-B14F-4D97-AF65-F5344CB8AC3E}">
        <p14:creationId xmlns:p14="http://schemas.microsoft.com/office/powerpoint/2010/main" val="4129296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1063A-F97A-F14A-BD46-575BF8D89914}"/>
              </a:ext>
            </a:extLst>
          </p:cNvPr>
          <p:cNvSpPr>
            <a:spLocks noGrp="1"/>
          </p:cNvSpPr>
          <p:nvPr>
            <p:ph type="title"/>
          </p:nvPr>
        </p:nvSpPr>
        <p:spPr/>
        <p:txBody>
          <a:bodyPr/>
          <a:lstStyle/>
          <a:p>
            <a:r>
              <a:rPr lang="en-US" dirty="0"/>
              <a:t>The .</a:t>
            </a:r>
            <a:r>
              <a:rPr lang="en-US" dirty="0" err="1"/>
              <a:t>dockerignore</a:t>
            </a:r>
            <a:r>
              <a:rPr lang="en-US" dirty="0"/>
              <a:t> file</a:t>
            </a:r>
          </a:p>
        </p:txBody>
      </p:sp>
      <p:sp>
        <p:nvSpPr>
          <p:cNvPr id="4" name="Rectangle 3">
            <a:extLst>
              <a:ext uri="{FF2B5EF4-FFF2-40B4-BE49-F238E27FC236}">
                <a16:creationId xmlns:a16="http://schemas.microsoft.com/office/drawing/2014/main" id="{30A9C846-FE03-214A-8C93-FDBDCFE2DF74}"/>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 of directory and files that should not be included in image create with docker build</a:t>
            </a:r>
          </a:p>
        </p:txBody>
      </p:sp>
      <p:sp>
        <p:nvSpPr>
          <p:cNvPr id="5" name="Rectangle 4">
            <a:extLst>
              <a:ext uri="{FF2B5EF4-FFF2-40B4-BE49-F238E27FC236}">
                <a16:creationId xmlns:a16="http://schemas.microsoft.com/office/drawing/2014/main" id="{2F21BB1D-4968-3E4F-A9AB-E4979E62864C}"/>
              </a:ext>
            </a:extLst>
          </p:cNvPr>
          <p:cNvSpPr/>
          <p:nvPr/>
        </p:nvSpPr>
        <p:spPr>
          <a:xfrm>
            <a:off x="591014"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Similar to .</a:t>
            </a:r>
            <a:r>
              <a:rPr lang="en-US" dirty="0" err="1"/>
              <a:t>gitignore</a:t>
            </a:r>
            <a:endParaRPr lang="en-US" dirty="0"/>
          </a:p>
        </p:txBody>
      </p:sp>
      <p:sp>
        <p:nvSpPr>
          <p:cNvPr id="6" name="Rectangle 5">
            <a:extLst>
              <a:ext uri="{FF2B5EF4-FFF2-40B4-BE49-F238E27FC236}">
                <a16:creationId xmlns:a16="http://schemas.microsoft.com/office/drawing/2014/main" id="{3EAEF32A-D5C1-0E4E-9560-89ABDB289BB4}"/>
              </a:ext>
            </a:extLst>
          </p:cNvPr>
          <p:cNvSpPr/>
          <p:nvPr/>
        </p:nvSpPr>
        <p:spPr>
          <a:xfrm>
            <a:off x="620751" y="3111190"/>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file and directory names to ignore on different lines</a:t>
            </a:r>
          </a:p>
        </p:txBody>
      </p:sp>
      <p:sp>
        <p:nvSpPr>
          <p:cNvPr id="7" name="TextBox 6">
            <a:extLst>
              <a:ext uri="{FF2B5EF4-FFF2-40B4-BE49-F238E27FC236}">
                <a16:creationId xmlns:a16="http://schemas.microsoft.com/office/drawing/2014/main" id="{69897184-A1BF-B84F-8E70-D4CB3B4F701A}"/>
              </a:ext>
            </a:extLst>
          </p:cNvPr>
          <p:cNvSpPr txBox="1"/>
          <p:nvPr/>
        </p:nvSpPr>
        <p:spPr>
          <a:xfrm>
            <a:off x="2619632" y="4003589"/>
            <a:ext cx="6141309" cy="646331"/>
          </a:xfrm>
          <a:prstGeom prst="rect">
            <a:avLst/>
          </a:prstGeom>
          <a:noFill/>
        </p:spPr>
        <p:txBody>
          <a:bodyPr wrap="square" rtlCol="0">
            <a:spAutoFit/>
          </a:bodyPr>
          <a:lstStyle/>
          <a:p>
            <a:r>
              <a:rPr lang="en-US" dirty="0"/>
              <a:t>bin\ </a:t>
            </a:r>
          </a:p>
          <a:p>
            <a:r>
              <a:rPr lang="en-US" dirty="0"/>
              <a:t>obj\</a:t>
            </a:r>
          </a:p>
        </p:txBody>
      </p:sp>
      <p:sp>
        <p:nvSpPr>
          <p:cNvPr id="8" name="Rectangle 7">
            <a:extLst>
              <a:ext uri="{FF2B5EF4-FFF2-40B4-BE49-F238E27FC236}">
                <a16:creationId xmlns:a16="http://schemas.microsoft.com/office/drawing/2014/main" id="{1DB23F10-C8CA-8043-87C5-A4B77611BBED}"/>
              </a:ext>
            </a:extLst>
          </p:cNvPr>
          <p:cNvSpPr/>
          <p:nvPr/>
        </p:nvSpPr>
        <p:spPr>
          <a:xfrm>
            <a:off x="620751" y="4906699"/>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https://docs.docker.com/engine/reference/builder/#dockerignore-file</a:t>
            </a:r>
            <a:endParaRPr lang="en-US" dirty="0"/>
          </a:p>
        </p:txBody>
      </p:sp>
    </p:spTree>
    <p:extLst>
      <p:ext uri="{BB962C8B-B14F-4D97-AF65-F5344CB8AC3E}">
        <p14:creationId xmlns:p14="http://schemas.microsoft.com/office/powerpoint/2010/main" val="106675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1DF80-A0DD-2845-A35E-C7669DD9D27C}"/>
              </a:ext>
            </a:extLst>
          </p:cNvPr>
          <p:cNvSpPr>
            <a:spLocks noGrp="1"/>
          </p:cNvSpPr>
          <p:nvPr>
            <p:ph type="title"/>
          </p:nvPr>
        </p:nvSpPr>
        <p:spPr/>
        <p:txBody>
          <a:bodyPr/>
          <a:lstStyle/>
          <a:p>
            <a:r>
              <a:rPr lang="en-US" dirty="0" err="1"/>
              <a:t>Dockerfile</a:t>
            </a:r>
            <a:r>
              <a:rPr lang="en-US" dirty="0"/>
              <a:t> – Set up build server/restore packages</a:t>
            </a:r>
          </a:p>
        </p:txBody>
      </p:sp>
      <p:sp>
        <p:nvSpPr>
          <p:cNvPr id="7" name="Content Placeholder 1">
            <a:extLst>
              <a:ext uri="{FF2B5EF4-FFF2-40B4-BE49-F238E27FC236}">
                <a16:creationId xmlns:a16="http://schemas.microsoft.com/office/drawing/2014/main" id="{99F059A0-99D5-684A-BEAD-8754CB1A81BB}"/>
              </a:ext>
            </a:extLst>
          </p:cNvPr>
          <p:cNvSpPr>
            <a:spLocks noGrp="1"/>
          </p:cNvSpPr>
          <p:nvPr>
            <p:ph idx="1"/>
          </p:nvPr>
        </p:nvSpPr>
        <p:spPr>
          <a:xfrm>
            <a:off x="432154" y="1009700"/>
            <a:ext cx="11430000" cy="4810845"/>
          </a:xfrm>
        </p:spPr>
        <p:txBody>
          <a:bodyPr/>
          <a:lstStyle/>
          <a:p>
            <a:pPr marL="0" indent="0">
              <a:buNone/>
            </a:pPr>
            <a:r>
              <a:rPr lang="en-US" dirty="0"/>
              <a:t>FROM </a:t>
            </a:r>
            <a:r>
              <a:rPr lang="en-US" dirty="0" err="1"/>
              <a:t>mcr.microsoft.com</a:t>
            </a:r>
            <a:r>
              <a:rPr lang="en-US" dirty="0"/>
              <a:t>/dotnet/core/sdk:2.1 AS build-env</a:t>
            </a:r>
          </a:p>
          <a:p>
            <a:pPr marL="0" indent="0">
              <a:buNone/>
            </a:pPr>
            <a:r>
              <a:rPr lang="en-US" dirty="0"/>
              <a:t>WORKDIR /app</a:t>
            </a:r>
          </a:p>
          <a:p>
            <a:pPr marL="0" indent="0">
              <a:buNone/>
            </a:pPr>
            <a:endParaRPr lang="en-US" dirty="0"/>
          </a:p>
          <a:p>
            <a:pPr marL="0" indent="0">
              <a:buNone/>
            </a:pPr>
            <a:r>
              <a:rPr lang="en-US" dirty="0"/>
              <a:t>COPY *.</a:t>
            </a:r>
            <a:r>
              <a:rPr lang="en-US" dirty="0" err="1"/>
              <a:t>csproj</a:t>
            </a:r>
            <a:r>
              <a:rPr lang="en-US" dirty="0"/>
              <a:t> ./</a:t>
            </a:r>
          </a:p>
          <a:p>
            <a:pPr marL="0" indent="0">
              <a:buNone/>
            </a:pPr>
            <a:r>
              <a:rPr lang="en-US" dirty="0"/>
              <a:t>RUN dotnet restore</a:t>
            </a:r>
          </a:p>
        </p:txBody>
      </p:sp>
      <p:sp>
        <p:nvSpPr>
          <p:cNvPr id="8" name="Rectangle 7">
            <a:extLst>
              <a:ext uri="{FF2B5EF4-FFF2-40B4-BE49-F238E27FC236}">
                <a16:creationId xmlns:a16="http://schemas.microsoft.com/office/drawing/2014/main" id="{5679E55A-14D7-D343-874A-F9F5D84F2D5C}"/>
              </a:ext>
            </a:extLst>
          </p:cNvPr>
          <p:cNvSpPr/>
          <p:nvPr/>
        </p:nvSpPr>
        <p:spPr>
          <a:xfrm>
            <a:off x="1445360" y="1009700"/>
            <a:ext cx="6094923"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54D260-5602-794F-B11A-99FB19279EBF}"/>
              </a:ext>
            </a:extLst>
          </p:cNvPr>
          <p:cNvSpPr/>
          <p:nvPr/>
        </p:nvSpPr>
        <p:spPr>
          <a:xfrm>
            <a:off x="7540283" y="1009700"/>
            <a:ext cx="2053883"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FDF99F-94B4-834A-9CEA-565CF13DBAAC}"/>
              </a:ext>
            </a:extLst>
          </p:cNvPr>
          <p:cNvSpPr/>
          <p:nvPr/>
        </p:nvSpPr>
        <p:spPr>
          <a:xfrm>
            <a:off x="432154" y="1476400"/>
            <a:ext cx="249392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A82A3A-710F-FE4F-AE45-2045F2CE8970}"/>
              </a:ext>
            </a:extLst>
          </p:cNvPr>
          <p:cNvSpPr/>
          <p:nvPr/>
        </p:nvSpPr>
        <p:spPr>
          <a:xfrm>
            <a:off x="432154" y="2542130"/>
            <a:ext cx="278934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89EB78-1D40-BB4D-91D8-530C6BF5966D}"/>
              </a:ext>
            </a:extLst>
          </p:cNvPr>
          <p:cNvSpPr/>
          <p:nvPr/>
        </p:nvSpPr>
        <p:spPr>
          <a:xfrm>
            <a:off x="432154" y="3017391"/>
            <a:ext cx="304256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A09F8-DE46-C345-B5B3-560EF312BD1A}"/>
              </a:ext>
            </a:extLst>
          </p:cNvPr>
          <p:cNvSpPr>
            <a:spLocks noGrp="1"/>
          </p:cNvSpPr>
          <p:nvPr>
            <p:ph type="title"/>
          </p:nvPr>
        </p:nvSpPr>
        <p:spPr/>
        <p:txBody>
          <a:bodyPr/>
          <a:lstStyle/>
          <a:p>
            <a:r>
              <a:rPr lang="en-US" dirty="0" err="1"/>
              <a:t>Dockerfile</a:t>
            </a:r>
            <a:r>
              <a:rPr lang="en-US" dirty="0"/>
              <a:t> – Building project</a:t>
            </a:r>
          </a:p>
        </p:txBody>
      </p:sp>
      <p:sp>
        <p:nvSpPr>
          <p:cNvPr id="7" name="Content Placeholder 1">
            <a:extLst>
              <a:ext uri="{FF2B5EF4-FFF2-40B4-BE49-F238E27FC236}">
                <a16:creationId xmlns:a16="http://schemas.microsoft.com/office/drawing/2014/main" id="{1A8BD20F-001C-3A43-991B-0FE6326CED0A}"/>
              </a:ext>
            </a:extLst>
          </p:cNvPr>
          <p:cNvSpPr>
            <a:spLocks noGrp="1"/>
          </p:cNvSpPr>
          <p:nvPr>
            <p:ph idx="1"/>
          </p:nvPr>
        </p:nvSpPr>
        <p:spPr>
          <a:xfrm>
            <a:off x="432154" y="911225"/>
            <a:ext cx="11430000" cy="481084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COPY . ./</a:t>
            </a:r>
          </a:p>
          <a:p>
            <a:pPr marL="0" indent="0">
              <a:buNone/>
            </a:pPr>
            <a:r>
              <a:rPr lang="en-US" dirty="0"/>
              <a:t>RUN dotnet publish -c Release -o out</a:t>
            </a:r>
          </a:p>
        </p:txBody>
      </p:sp>
      <p:sp>
        <p:nvSpPr>
          <p:cNvPr id="8" name="Rectangle 7">
            <a:extLst>
              <a:ext uri="{FF2B5EF4-FFF2-40B4-BE49-F238E27FC236}">
                <a16:creationId xmlns:a16="http://schemas.microsoft.com/office/drawing/2014/main" id="{201EC0A8-56CA-9943-82D9-A834227136DF}"/>
              </a:ext>
            </a:extLst>
          </p:cNvPr>
          <p:cNvSpPr/>
          <p:nvPr/>
        </p:nvSpPr>
        <p:spPr>
          <a:xfrm>
            <a:off x="432154" y="2429588"/>
            <a:ext cx="278934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8B3CD2-F7B7-9D4F-8569-E9AF4D362412}"/>
              </a:ext>
            </a:extLst>
          </p:cNvPr>
          <p:cNvSpPr/>
          <p:nvPr/>
        </p:nvSpPr>
        <p:spPr>
          <a:xfrm>
            <a:off x="432154" y="2890781"/>
            <a:ext cx="566384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61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75009-1A01-6145-A1F4-5A82FB27B7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FROM </a:t>
            </a:r>
            <a:r>
              <a:rPr lang="en-US" dirty="0" err="1"/>
              <a:t>mcr.microsoft.com</a:t>
            </a:r>
            <a:r>
              <a:rPr lang="en-US" dirty="0"/>
              <a:t>/dotnet/core/aspnet:2.1</a:t>
            </a:r>
          </a:p>
          <a:p>
            <a:pPr marL="0" indent="0">
              <a:buNone/>
            </a:pPr>
            <a:r>
              <a:rPr lang="en-US" dirty="0"/>
              <a:t>WORKDIR /app</a:t>
            </a:r>
          </a:p>
          <a:p>
            <a:pPr marL="0" indent="0">
              <a:buNone/>
            </a:pPr>
            <a:r>
              <a:rPr lang="en-US" dirty="0"/>
              <a:t>COPY --from=build-env /app/out .</a:t>
            </a:r>
          </a:p>
          <a:p>
            <a:pPr marL="0" indent="0">
              <a:buNone/>
            </a:pPr>
            <a:r>
              <a:rPr lang="en-US" dirty="0"/>
              <a:t>ENTRYPOINT ["dotnet", ”Lab6.dll"]</a:t>
            </a:r>
          </a:p>
        </p:txBody>
      </p:sp>
      <p:sp>
        <p:nvSpPr>
          <p:cNvPr id="3" name="Title 2">
            <a:extLst>
              <a:ext uri="{FF2B5EF4-FFF2-40B4-BE49-F238E27FC236}">
                <a16:creationId xmlns:a16="http://schemas.microsoft.com/office/drawing/2014/main" id="{080C83C0-8C44-C145-A4EA-E14BA9DB0F4E}"/>
              </a:ext>
            </a:extLst>
          </p:cNvPr>
          <p:cNvSpPr>
            <a:spLocks noGrp="1"/>
          </p:cNvSpPr>
          <p:nvPr>
            <p:ph type="title"/>
          </p:nvPr>
        </p:nvSpPr>
        <p:spPr/>
        <p:txBody>
          <a:bodyPr/>
          <a:lstStyle/>
          <a:p>
            <a:r>
              <a:rPr lang="en-US" dirty="0" err="1"/>
              <a:t>Dockerfile</a:t>
            </a:r>
            <a:r>
              <a:rPr lang="en-US" dirty="0"/>
              <a:t> – Creating final image</a:t>
            </a:r>
          </a:p>
        </p:txBody>
      </p:sp>
      <p:sp>
        <p:nvSpPr>
          <p:cNvPr id="4" name="Rectangle 3">
            <a:extLst>
              <a:ext uri="{FF2B5EF4-FFF2-40B4-BE49-F238E27FC236}">
                <a16:creationId xmlns:a16="http://schemas.microsoft.com/office/drawing/2014/main" id="{4ABC1000-F112-C742-9C33-1C9CAF903D79}"/>
              </a:ext>
            </a:extLst>
          </p:cNvPr>
          <p:cNvSpPr/>
          <p:nvPr/>
        </p:nvSpPr>
        <p:spPr>
          <a:xfrm>
            <a:off x="1501630" y="1895964"/>
            <a:ext cx="672797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4ADE-17FC-054D-B1F7-898AC2F2072A}"/>
              </a:ext>
            </a:extLst>
          </p:cNvPr>
          <p:cNvSpPr/>
          <p:nvPr/>
        </p:nvSpPr>
        <p:spPr>
          <a:xfrm>
            <a:off x="432154" y="2385659"/>
            <a:ext cx="249392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487043-5400-6A49-9D72-1145B7413032}"/>
              </a:ext>
            </a:extLst>
          </p:cNvPr>
          <p:cNvSpPr/>
          <p:nvPr/>
        </p:nvSpPr>
        <p:spPr>
          <a:xfrm>
            <a:off x="432154" y="2911842"/>
            <a:ext cx="932412"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C97B90-0A29-0A40-B0E7-923FF56A7A32}"/>
              </a:ext>
            </a:extLst>
          </p:cNvPr>
          <p:cNvSpPr/>
          <p:nvPr/>
        </p:nvSpPr>
        <p:spPr>
          <a:xfrm>
            <a:off x="1364566" y="2911841"/>
            <a:ext cx="253613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6A54F2-FF83-AB4A-B323-F06A725B5A84}"/>
              </a:ext>
            </a:extLst>
          </p:cNvPr>
          <p:cNvSpPr/>
          <p:nvPr/>
        </p:nvSpPr>
        <p:spPr>
          <a:xfrm>
            <a:off x="3900696" y="2906284"/>
            <a:ext cx="1459095"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C8CF4-338B-134E-BB96-D611C8CAD0CC}"/>
              </a:ext>
            </a:extLst>
          </p:cNvPr>
          <p:cNvSpPr/>
          <p:nvPr/>
        </p:nvSpPr>
        <p:spPr>
          <a:xfrm>
            <a:off x="5373116" y="2906283"/>
            <a:ext cx="268029"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15FE70-938E-0D48-A09E-909B0F107B09}"/>
              </a:ext>
            </a:extLst>
          </p:cNvPr>
          <p:cNvSpPr/>
          <p:nvPr/>
        </p:nvSpPr>
        <p:spPr>
          <a:xfrm>
            <a:off x="432154" y="3440977"/>
            <a:ext cx="205782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9324B6-3AE6-F340-BED5-78888E161C0A}"/>
              </a:ext>
            </a:extLst>
          </p:cNvPr>
          <p:cNvSpPr/>
          <p:nvPr/>
        </p:nvSpPr>
        <p:spPr>
          <a:xfrm>
            <a:off x="2489982" y="3455411"/>
            <a:ext cx="3995224"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225270-925E-5B4B-960D-6D72F3DC6024}"/>
              </a:ext>
            </a:extLst>
          </p:cNvPr>
          <p:cNvSpPr>
            <a:spLocks noGrp="1"/>
          </p:cNvSpPr>
          <p:nvPr>
            <p:ph type="title"/>
          </p:nvPr>
        </p:nvSpPr>
        <p:spPr/>
        <p:txBody>
          <a:bodyPr/>
          <a:lstStyle/>
          <a:p>
            <a:r>
              <a:rPr lang="en-US" dirty="0"/>
              <a:t>A Brief History of Virtualization</a:t>
            </a:r>
          </a:p>
        </p:txBody>
      </p:sp>
      <p:sp>
        <p:nvSpPr>
          <p:cNvPr id="4" name="Rectangle 3">
            <a:extLst>
              <a:ext uri="{FF2B5EF4-FFF2-40B4-BE49-F238E27FC236}">
                <a16:creationId xmlns:a16="http://schemas.microsoft.com/office/drawing/2014/main" id="{362BE926-ACB6-F64D-A257-F9EE83B2E109}"/>
              </a:ext>
            </a:extLst>
          </p:cNvPr>
          <p:cNvSpPr/>
          <p:nvPr/>
        </p:nvSpPr>
        <p:spPr>
          <a:xfrm>
            <a:off x="0" y="1033669"/>
            <a:ext cx="2382043"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Custom Services on real hardware</a:t>
            </a:r>
          </a:p>
          <a:p>
            <a:endParaRPr lang="en-US" dirty="0"/>
          </a:p>
          <a:p>
            <a:pPr marL="285750" indent="-285750">
              <a:buFont typeface="Arial" panose="020B0604020202020204" pitchFamily="34" charset="0"/>
              <a:buChar char="•"/>
            </a:pPr>
            <a:r>
              <a:rPr lang="en-US" dirty="0"/>
              <a:t>Services are one off</a:t>
            </a:r>
          </a:p>
          <a:p>
            <a:pPr marL="285750" indent="-285750">
              <a:buFont typeface="Arial" panose="020B0604020202020204" pitchFamily="34" charset="0"/>
              <a:buChar char="•"/>
            </a:pPr>
            <a:r>
              <a:rPr lang="en-US" dirty="0"/>
              <a:t>Are usually tied directly to the hardware / type of hardware</a:t>
            </a:r>
          </a:p>
          <a:p>
            <a:pPr marL="285750" indent="-285750">
              <a:buFont typeface="Arial" panose="020B0604020202020204" pitchFamily="34" charset="0"/>
              <a:buChar char="•"/>
            </a:pPr>
            <a:r>
              <a:rPr lang="en-US" dirty="0"/>
              <a:t>Proprietary endpoints/ protocols</a:t>
            </a:r>
          </a:p>
          <a:p>
            <a:pPr marL="285750" indent="-285750">
              <a:buFont typeface="Arial" panose="020B0604020202020204" pitchFamily="34" charset="0"/>
              <a:buChar char="•"/>
            </a:pPr>
            <a:r>
              <a:rPr lang="en-US" dirty="0"/>
              <a:t>Very difficult to deploy to new servers or  horizontally scale</a:t>
            </a:r>
          </a:p>
          <a:p>
            <a:pPr algn="ctr"/>
            <a:endParaRPr lang="en-US" dirty="0"/>
          </a:p>
        </p:txBody>
      </p:sp>
      <p:sp>
        <p:nvSpPr>
          <p:cNvPr id="5" name="Rectangle 4">
            <a:extLst>
              <a:ext uri="{FF2B5EF4-FFF2-40B4-BE49-F238E27FC236}">
                <a16:creationId xmlns:a16="http://schemas.microsoft.com/office/drawing/2014/main" id="{558657B5-77CC-F341-94B8-DF82A15D4CAB}"/>
              </a:ext>
            </a:extLst>
          </p:cNvPr>
          <p:cNvSpPr/>
          <p:nvPr/>
        </p:nvSpPr>
        <p:spPr>
          <a:xfrm>
            <a:off x="2382043"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Service environments on real hardware (IIS, Apache, COM+, etc.)</a:t>
            </a:r>
          </a:p>
          <a:p>
            <a:endParaRPr lang="en-US" dirty="0"/>
          </a:p>
          <a:p>
            <a:pPr marL="285750" indent="-285750">
              <a:buFont typeface="Arial" panose="020B0604020202020204" pitchFamily="34" charset="0"/>
              <a:buChar char="•"/>
            </a:pPr>
            <a:r>
              <a:rPr lang="en-US" dirty="0"/>
              <a:t>Services designed to work in a common environment</a:t>
            </a:r>
          </a:p>
          <a:p>
            <a:pPr marL="285750" indent="-285750">
              <a:buFont typeface="Arial" panose="020B0604020202020204" pitchFamily="34" charset="0"/>
              <a:buChar char="•"/>
            </a:pPr>
            <a:r>
              <a:rPr lang="en-US" dirty="0"/>
              <a:t>Environments are still proprietary but protocols are not </a:t>
            </a:r>
          </a:p>
          <a:p>
            <a:pPr marL="285750" indent="-285750">
              <a:buFont typeface="Arial" panose="020B0604020202020204" pitchFamily="34" charset="0"/>
              <a:buChar char="•"/>
            </a:pPr>
            <a:r>
              <a:rPr lang="en-US" dirty="0"/>
              <a:t>Need environments to be properly configured machine by machine</a:t>
            </a:r>
          </a:p>
          <a:p>
            <a:pPr marL="285750" indent="-285750">
              <a:buFont typeface="Arial" panose="020B0604020202020204" pitchFamily="34" charset="0"/>
              <a:buChar char="•"/>
            </a:pPr>
            <a:r>
              <a:rPr lang="en-US" dirty="0"/>
              <a:t>Still tied to physical hardware </a:t>
            </a:r>
          </a:p>
          <a:p>
            <a:pPr algn="ctr"/>
            <a:endParaRPr lang="en-US" dirty="0"/>
          </a:p>
        </p:txBody>
      </p:sp>
      <p:sp>
        <p:nvSpPr>
          <p:cNvPr id="6" name="Rectangle 5">
            <a:extLst>
              <a:ext uri="{FF2B5EF4-FFF2-40B4-BE49-F238E27FC236}">
                <a16:creationId xmlns:a16="http://schemas.microsoft.com/office/drawing/2014/main" id="{CBF3BD5E-37A2-CC4A-9F6A-AC142F8A9410}"/>
              </a:ext>
            </a:extLst>
          </p:cNvPr>
          <p:cNvSpPr/>
          <p:nvPr/>
        </p:nvSpPr>
        <p:spPr>
          <a:xfrm>
            <a:off x="4858014"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Service Environments on virtualized hardware</a:t>
            </a:r>
          </a:p>
          <a:p>
            <a:endParaRPr lang="en-US" dirty="0"/>
          </a:p>
          <a:p>
            <a:pPr marL="285750" indent="-285750">
              <a:buFont typeface="Arial" panose="020B0604020202020204" pitchFamily="34" charset="0"/>
              <a:buChar char="•"/>
            </a:pPr>
            <a:r>
              <a:rPr lang="en-US" dirty="0"/>
              <a:t>Providers like </a:t>
            </a:r>
            <a:r>
              <a:rPr lang="en-US" dirty="0" err="1"/>
              <a:t>Vmware</a:t>
            </a:r>
            <a:r>
              <a:rPr lang="en-US" dirty="0"/>
              <a:t> provide easy way to standardize creating a new OS instance</a:t>
            </a:r>
          </a:p>
          <a:p>
            <a:pPr marL="285750" indent="-285750">
              <a:buFont typeface="Arial" panose="020B0604020202020204" pitchFamily="34" charset="0"/>
              <a:buChar char="•"/>
            </a:pPr>
            <a:r>
              <a:rPr lang="en-US" dirty="0"/>
              <a:t>Instance not directly tied to hardware</a:t>
            </a:r>
          </a:p>
          <a:p>
            <a:pPr marL="285750" indent="-285750">
              <a:buFont typeface="Arial" panose="020B0604020202020204" pitchFamily="34" charset="0"/>
              <a:buChar char="•"/>
            </a:pPr>
            <a:r>
              <a:rPr lang="en-US" dirty="0"/>
              <a:t>Service but OS still needs to be maintained</a:t>
            </a:r>
          </a:p>
          <a:p>
            <a:pPr marL="285750" indent="-285750">
              <a:buFont typeface="Arial" panose="020B0604020202020204" pitchFamily="34" charset="0"/>
              <a:buChar char="•"/>
            </a:pPr>
            <a:r>
              <a:rPr lang="en-US" dirty="0"/>
              <a:t>Service environments still proprietary</a:t>
            </a:r>
          </a:p>
        </p:txBody>
      </p:sp>
      <p:sp>
        <p:nvSpPr>
          <p:cNvPr id="7" name="Rectangle 6">
            <a:extLst>
              <a:ext uri="{FF2B5EF4-FFF2-40B4-BE49-F238E27FC236}">
                <a16:creationId xmlns:a16="http://schemas.microsoft.com/office/drawing/2014/main" id="{89B0E2FB-3132-0847-B579-B65E1360D53E}"/>
              </a:ext>
            </a:extLst>
          </p:cNvPr>
          <p:cNvSpPr/>
          <p:nvPr/>
        </p:nvSpPr>
        <p:spPr>
          <a:xfrm>
            <a:off x="7333985"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Cloud PAAS Offerings</a:t>
            </a:r>
          </a:p>
          <a:p>
            <a:endParaRPr lang="en-US" dirty="0"/>
          </a:p>
          <a:p>
            <a:pPr marL="285750" indent="-285750">
              <a:buFont typeface="Arial" panose="020B0604020202020204" pitchFamily="34" charset="0"/>
              <a:buChar char="•"/>
            </a:pPr>
            <a:r>
              <a:rPr lang="en-US" dirty="0"/>
              <a:t>No need to manage OS</a:t>
            </a:r>
          </a:p>
          <a:p>
            <a:pPr marL="285750" indent="-285750">
              <a:buFont typeface="Arial" panose="020B0604020202020204" pitchFamily="34" charset="0"/>
              <a:buChar char="•"/>
            </a:pPr>
            <a:r>
              <a:rPr lang="en-US" dirty="0"/>
              <a:t>Easy to scale</a:t>
            </a:r>
          </a:p>
          <a:p>
            <a:pPr marL="285750" indent="-285750">
              <a:buFont typeface="Arial" panose="020B0604020202020204" pitchFamily="34" charset="0"/>
              <a:buChar char="•"/>
            </a:pPr>
            <a:r>
              <a:rPr lang="en-US" dirty="0"/>
              <a:t>Creates new service environments that are still proprietary to the provider. For example, may not be easy to move from AWS to Azure using PAAS offerings</a:t>
            </a:r>
          </a:p>
          <a:p>
            <a:pPr algn="ctr"/>
            <a:endParaRPr lang="en-US" dirty="0"/>
          </a:p>
        </p:txBody>
      </p:sp>
      <p:sp>
        <p:nvSpPr>
          <p:cNvPr id="8" name="Rectangle 7">
            <a:extLst>
              <a:ext uri="{FF2B5EF4-FFF2-40B4-BE49-F238E27FC236}">
                <a16:creationId xmlns:a16="http://schemas.microsoft.com/office/drawing/2014/main" id="{C7147DB6-0A95-4A46-9716-BE3EF820A81F}"/>
              </a:ext>
            </a:extLst>
          </p:cNvPr>
          <p:cNvSpPr/>
          <p:nvPr/>
        </p:nvSpPr>
        <p:spPr>
          <a:xfrm>
            <a:off x="9809956" y="1033668"/>
            <a:ext cx="2382043"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Containerization</a:t>
            </a:r>
          </a:p>
          <a:p>
            <a:endParaRPr lang="en-US" dirty="0"/>
          </a:p>
          <a:p>
            <a:pPr marL="285750" indent="-285750">
              <a:buFont typeface="Arial" panose="020B0604020202020204" pitchFamily="34" charset="0"/>
              <a:buChar char="•"/>
            </a:pPr>
            <a:r>
              <a:rPr lang="en-US" dirty="0"/>
              <a:t>Containers contain the proprietary bits or service environments</a:t>
            </a:r>
          </a:p>
          <a:p>
            <a:pPr marL="285750" indent="-285750">
              <a:buFont typeface="Arial" panose="020B0604020202020204" pitchFamily="34" charset="0"/>
              <a:buChar char="•"/>
            </a:pPr>
            <a:r>
              <a:rPr lang="en-US" dirty="0"/>
              <a:t>Easy to scale containers</a:t>
            </a:r>
          </a:p>
          <a:p>
            <a:pPr marL="285750" indent="-285750">
              <a:buFont typeface="Arial" panose="020B0604020202020204" pitchFamily="34" charset="0"/>
              <a:buChar char="•"/>
            </a:pPr>
            <a:r>
              <a:rPr lang="en-US" dirty="0"/>
              <a:t>Easy to move containers between hosting environments (for example from Azure to AWS)</a:t>
            </a:r>
          </a:p>
          <a:p>
            <a:pPr algn="ctr"/>
            <a:endParaRPr lang="en-US" dirty="0"/>
          </a:p>
        </p:txBody>
      </p:sp>
      <p:sp>
        <p:nvSpPr>
          <p:cNvPr id="9" name="Right Arrow 8">
            <a:extLst>
              <a:ext uri="{FF2B5EF4-FFF2-40B4-BE49-F238E27FC236}">
                <a16:creationId xmlns:a16="http://schemas.microsoft.com/office/drawing/2014/main" id="{27AF712E-2853-6243-B0C3-E601C14A591B}"/>
              </a:ext>
            </a:extLst>
          </p:cNvPr>
          <p:cNvSpPr/>
          <p:nvPr/>
        </p:nvSpPr>
        <p:spPr>
          <a:xfrm>
            <a:off x="1258955" y="5705047"/>
            <a:ext cx="9674087"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871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FF924D-D3B3-E848-8FE0-0458D2D87C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docker run -d -p {host port}:{container port} --name {container name} {image name}</a:t>
            </a:r>
          </a:p>
        </p:txBody>
      </p:sp>
      <p:sp>
        <p:nvSpPr>
          <p:cNvPr id="3" name="Title 2">
            <a:extLst>
              <a:ext uri="{FF2B5EF4-FFF2-40B4-BE49-F238E27FC236}">
                <a16:creationId xmlns:a16="http://schemas.microsoft.com/office/drawing/2014/main" id="{B402D903-FFB0-4344-93D8-A729D355B6F5}"/>
              </a:ext>
            </a:extLst>
          </p:cNvPr>
          <p:cNvSpPr>
            <a:spLocks noGrp="1"/>
          </p:cNvSpPr>
          <p:nvPr>
            <p:ph type="title"/>
          </p:nvPr>
        </p:nvSpPr>
        <p:spPr/>
        <p:txBody>
          <a:bodyPr/>
          <a:lstStyle/>
          <a:p>
            <a:r>
              <a:rPr lang="en-US" dirty="0"/>
              <a:t>Running the Image with Networking</a:t>
            </a:r>
          </a:p>
        </p:txBody>
      </p:sp>
    </p:spTree>
    <p:extLst>
      <p:ext uri="{BB962C8B-B14F-4D97-AF65-F5344CB8AC3E}">
        <p14:creationId xmlns:p14="http://schemas.microsoft.com/office/powerpoint/2010/main" val="186637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1E60F-B0B4-3243-BCEA-2741E87E4A51}"/>
              </a:ext>
            </a:extLst>
          </p:cNvPr>
          <p:cNvSpPr>
            <a:spLocks noGrp="1"/>
          </p:cNvSpPr>
          <p:nvPr>
            <p:ph idx="1"/>
          </p:nvPr>
        </p:nvSpPr>
        <p:spPr/>
        <p:txBody>
          <a:bodyPr/>
          <a:lstStyle/>
          <a:p>
            <a:r>
              <a:rPr lang="en-US" dirty="0"/>
              <a:t>Create a </a:t>
            </a:r>
            <a:r>
              <a:rPr lang="en-US" dirty="0" err="1"/>
              <a:t>.Net</a:t>
            </a:r>
            <a:r>
              <a:rPr lang="en-US" dirty="0"/>
              <a:t> Core </a:t>
            </a:r>
            <a:r>
              <a:rPr lang="en-US" dirty="0" err="1"/>
              <a:t>ASP.Net</a:t>
            </a:r>
            <a:r>
              <a:rPr lang="en-US" dirty="0"/>
              <a:t> API app</a:t>
            </a:r>
          </a:p>
          <a:p>
            <a:r>
              <a:rPr lang="en-US" dirty="0"/>
              <a:t>In project directory </a:t>
            </a:r>
          </a:p>
          <a:p>
            <a:pPr lvl="1"/>
            <a:r>
              <a:rPr lang="en-US" dirty="0"/>
              <a:t>add .</a:t>
            </a:r>
            <a:r>
              <a:rPr lang="en-US" dirty="0" err="1"/>
              <a:t>dockerignore</a:t>
            </a:r>
            <a:r>
              <a:rPr lang="en-US" dirty="0"/>
              <a:t> file to ignore bin and obj directories</a:t>
            </a:r>
          </a:p>
          <a:p>
            <a:pPr lvl="1"/>
            <a:r>
              <a:rPr lang="en-US" dirty="0"/>
              <a:t>Add </a:t>
            </a:r>
            <a:r>
              <a:rPr lang="en-US" dirty="0" err="1"/>
              <a:t>Dockerfile</a:t>
            </a:r>
            <a:endParaRPr lang="en-US" dirty="0"/>
          </a:p>
          <a:p>
            <a:pPr lvl="2"/>
            <a:r>
              <a:rPr lang="en-US" dirty="0"/>
              <a:t>Restore </a:t>
            </a:r>
            <a:r>
              <a:rPr lang="en-US" dirty="0" err="1"/>
              <a:t>nuget</a:t>
            </a:r>
            <a:r>
              <a:rPr lang="en-US" dirty="0"/>
              <a:t> packages</a:t>
            </a:r>
          </a:p>
          <a:p>
            <a:pPr lvl="2"/>
            <a:r>
              <a:rPr lang="en-US" dirty="0"/>
              <a:t>Publish the app</a:t>
            </a:r>
          </a:p>
          <a:p>
            <a:pPr lvl="2"/>
            <a:r>
              <a:rPr lang="en-US" dirty="0"/>
              <a:t>Copy app to asp net core image</a:t>
            </a:r>
          </a:p>
          <a:p>
            <a:pPr lvl="2"/>
            <a:r>
              <a:rPr lang="en-US" dirty="0"/>
              <a:t>Ensure the service is running</a:t>
            </a:r>
          </a:p>
          <a:p>
            <a:r>
              <a:rPr lang="en-US" dirty="0"/>
              <a:t>Create the image (docker build -t </a:t>
            </a:r>
            <a:r>
              <a:rPr lang="en-US" dirty="0" err="1"/>
              <a:t>myimage</a:t>
            </a:r>
            <a:r>
              <a:rPr lang="en-US" dirty="0"/>
              <a:t> .)</a:t>
            </a:r>
          </a:p>
          <a:p>
            <a:r>
              <a:rPr lang="en-US" dirty="0"/>
              <a:t>Run the image (docker run -d -p 8000:80 --name </a:t>
            </a:r>
            <a:r>
              <a:rPr lang="en-US" dirty="0" err="1"/>
              <a:t>myService</a:t>
            </a:r>
            <a:r>
              <a:rPr lang="en-US" dirty="0"/>
              <a:t> </a:t>
            </a:r>
            <a:r>
              <a:rPr lang="en-US" dirty="0" err="1"/>
              <a:t>myimage</a:t>
            </a:r>
            <a:r>
              <a:rPr lang="en-US" dirty="0"/>
              <a:t>)</a:t>
            </a:r>
          </a:p>
          <a:p>
            <a:r>
              <a:rPr lang="en-US" dirty="0"/>
              <a:t>Call the service (http://localhost:8000/</a:t>
            </a:r>
            <a:r>
              <a:rPr lang="en-US" dirty="0" err="1"/>
              <a:t>api</a:t>
            </a:r>
            <a:r>
              <a:rPr lang="en-US" dirty="0"/>
              <a:t>/test)</a:t>
            </a:r>
          </a:p>
          <a:p>
            <a:pPr marL="0" indent="0">
              <a:buNone/>
            </a:pPr>
            <a:r>
              <a:rPr lang="en-US" b="1" dirty="0"/>
              <a:t>Lab 6 – Create an image and run your ASP Net Core app (45 Minutes)</a:t>
            </a:r>
          </a:p>
          <a:p>
            <a:endParaRPr lang="en-US" dirty="0"/>
          </a:p>
          <a:p>
            <a:endParaRPr lang="en-US" dirty="0"/>
          </a:p>
        </p:txBody>
      </p:sp>
      <p:sp>
        <p:nvSpPr>
          <p:cNvPr id="3" name="Title 2">
            <a:extLst>
              <a:ext uri="{FF2B5EF4-FFF2-40B4-BE49-F238E27FC236}">
                <a16:creationId xmlns:a16="http://schemas.microsoft.com/office/drawing/2014/main" id="{FB45849E-5AA4-2048-A3F6-76E7278AB2BD}"/>
              </a:ext>
            </a:extLst>
          </p:cNvPr>
          <p:cNvSpPr>
            <a:spLocks noGrp="1"/>
          </p:cNvSpPr>
          <p:nvPr>
            <p:ph type="title"/>
          </p:nvPr>
        </p:nvSpPr>
        <p:spPr/>
        <p:txBody>
          <a:bodyPr/>
          <a:lstStyle/>
          <a:p>
            <a:r>
              <a:rPr lang="en-US" dirty="0"/>
              <a:t>Putting it all together</a:t>
            </a:r>
          </a:p>
        </p:txBody>
      </p:sp>
    </p:spTree>
    <p:extLst>
      <p:ext uri="{BB962C8B-B14F-4D97-AF65-F5344CB8AC3E}">
        <p14:creationId xmlns:p14="http://schemas.microsoft.com/office/powerpoint/2010/main" val="63623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D3A5E-84C5-5141-BA9A-1D0BE9399531}"/>
              </a:ext>
            </a:extLst>
          </p:cNvPr>
          <p:cNvSpPr>
            <a:spLocks noGrp="1"/>
          </p:cNvSpPr>
          <p:nvPr>
            <p:ph type="title"/>
          </p:nvPr>
        </p:nvSpPr>
        <p:spPr/>
        <p:txBody>
          <a:bodyPr/>
          <a:lstStyle/>
          <a:p>
            <a:r>
              <a:rPr lang="en-US" dirty="0"/>
              <a:t>Docker Networking – Linking Containers</a:t>
            </a:r>
          </a:p>
        </p:txBody>
      </p:sp>
      <p:sp>
        <p:nvSpPr>
          <p:cNvPr id="5" name="Rectangle 4">
            <a:extLst>
              <a:ext uri="{FF2B5EF4-FFF2-40B4-BE49-F238E27FC236}">
                <a16:creationId xmlns:a16="http://schemas.microsoft.com/office/drawing/2014/main" id="{D63CFE4B-08A2-F544-94C1-885DE90EC23C}"/>
              </a:ext>
            </a:extLst>
          </p:cNvPr>
          <p:cNvSpPr/>
          <p:nvPr/>
        </p:nvSpPr>
        <p:spPr>
          <a:xfrm>
            <a:off x="715617" y="795142"/>
            <a:ext cx="10760765" cy="5253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Host OS</a:t>
            </a:r>
          </a:p>
        </p:txBody>
      </p:sp>
      <p:sp>
        <p:nvSpPr>
          <p:cNvPr id="6" name="Rectangle 5">
            <a:extLst>
              <a:ext uri="{FF2B5EF4-FFF2-40B4-BE49-F238E27FC236}">
                <a16:creationId xmlns:a16="http://schemas.microsoft.com/office/drawing/2014/main" id="{7A1339E6-8E7B-E243-B468-22CC03A90431}"/>
              </a:ext>
            </a:extLst>
          </p:cNvPr>
          <p:cNvSpPr/>
          <p:nvPr/>
        </p:nvSpPr>
        <p:spPr>
          <a:xfrm>
            <a:off x="1086678" y="1335760"/>
            <a:ext cx="9912626" cy="455860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Docker Engine with OS Kernel</a:t>
            </a:r>
          </a:p>
        </p:txBody>
      </p:sp>
      <p:sp>
        <p:nvSpPr>
          <p:cNvPr id="7" name="Rounded Rectangle 6">
            <a:extLst>
              <a:ext uri="{FF2B5EF4-FFF2-40B4-BE49-F238E27FC236}">
                <a16:creationId xmlns:a16="http://schemas.microsoft.com/office/drawing/2014/main" id="{7C9C3D7F-F7FB-F749-80DE-C754F32FE944}"/>
              </a:ext>
            </a:extLst>
          </p:cNvPr>
          <p:cNvSpPr/>
          <p:nvPr/>
        </p:nvSpPr>
        <p:spPr>
          <a:xfrm>
            <a:off x="1656524"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SQLite Database</a:t>
            </a:r>
          </a:p>
        </p:txBody>
      </p:sp>
      <p:sp>
        <p:nvSpPr>
          <p:cNvPr id="8" name="Rounded Rectangle 7">
            <a:extLst>
              <a:ext uri="{FF2B5EF4-FFF2-40B4-BE49-F238E27FC236}">
                <a16:creationId xmlns:a16="http://schemas.microsoft.com/office/drawing/2014/main" id="{B6BDE996-74A0-1948-8AE8-FE81216D25B7}"/>
              </a:ext>
            </a:extLst>
          </p:cNvPr>
          <p:cNvSpPr/>
          <p:nvPr/>
        </p:nvSpPr>
        <p:spPr>
          <a:xfrm>
            <a:off x="5082209"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Asp.Net</a:t>
            </a:r>
            <a:r>
              <a:rPr lang="en-US" dirty="0"/>
              <a:t> Core API</a:t>
            </a:r>
          </a:p>
        </p:txBody>
      </p:sp>
      <p:sp>
        <p:nvSpPr>
          <p:cNvPr id="9" name="Rounded Rectangle 8">
            <a:extLst>
              <a:ext uri="{FF2B5EF4-FFF2-40B4-BE49-F238E27FC236}">
                <a16:creationId xmlns:a16="http://schemas.microsoft.com/office/drawing/2014/main" id="{3142F927-5659-8B45-95DB-F1218A38FAB4}"/>
              </a:ext>
            </a:extLst>
          </p:cNvPr>
          <p:cNvSpPr/>
          <p:nvPr/>
        </p:nvSpPr>
        <p:spPr>
          <a:xfrm>
            <a:off x="8507894"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ASP.Net</a:t>
            </a:r>
            <a:r>
              <a:rPr lang="en-US" dirty="0"/>
              <a:t> Core website</a:t>
            </a:r>
          </a:p>
        </p:txBody>
      </p:sp>
      <p:sp>
        <p:nvSpPr>
          <p:cNvPr id="10" name="Rectangle 9">
            <a:extLst>
              <a:ext uri="{FF2B5EF4-FFF2-40B4-BE49-F238E27FC236}">
                <a16:creationId xmlns:a16="http://schemas.microsoft.com/office/drawing/2014/main" id="{02591291-86A6-EC43-981E-DA8AEA076E7E}"/>
              </a:ext>
            </a:extLst>
          </p:cNvPr>
          <p:cNvSpPr/>
          <p:nvPr/>
        </p:nvSpPr>
        <p:spPr>
          <a:xfrm>
            <a:off x="2670315" y="2039815"/>
            <a:ext cx="2942694"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Network</a:t>
            </a:r>
          </a:p>
        </p:txBody>
      </p:sp>
      <p:sp>
        <p:nvSpPr>
          <p:cNvPr id="11" name="Rectangle 10">
            <a:extLst>
              <a:ext uri="{FF2B5EF4-FFF2-40B4-BE49-F238E27FC236}">
                <a16:creationId xmlns:a16="http://schemas.microsoft.com/office/drawing/2014/main" id="{1FBE6B1B-BBC4-7947-9209-04EC66BF5516}"/>
              </a:ext>
            </a:extLst>
          </p:cNvPr>
          <p:cNvSpPr/>
          <p:nvPr/>
        </p:nvSpPr>
        <p:spPr>
          <a:xfrm>
            <a:off x="6578993" y="2039814"/>
            <a:ext cx="2942694"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Network</a:t>
            </a:r>
          </a:p>
        </p:txBody>
      </p:sp>
    </p:spTree>
    <p:extLst>
      <p:ext uri="{BB962C8B-B14F-4D97-AF65-F5344CB8AC3E}">
        <p14:creationId xmlns:p14="http://schemas.microsoft.com/office/powerpoint/2010/main" val="29795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1AAFB1-E7B6-334D-8727-983DFCF82141}"/>
              </a:ext>
            </a:extLst>
          </p:cNvPr>
          <p:cNvSpPr>
            <a:spLocks noGrp="1"/>
          </p:cNvSpPr>
          <p:nvPr>
            <p:ph idx="1"/>
          </p:nvPr>
        </p:nvSpPr>
        <p:spPr/>
        <p:txBody>
          <a:bodyPr/>
          <a:lstStyle/>
          <a:p>
            <a:r>
              <a:rPr lang="en-US" dirty="0"/>
              <a:t>No need to connect to host machine’s ports, all within Docker</a:t>
            </a:r>
          </a:p>
          <a:p>
            <a:r>
              <a:rPr lang="en-US" dirty="0"/>
              <a:t>Need to be within the same Docker instance</a:t>
            </a:r>
          </a:p>
          <a:p>
            <a:r>
              <a:rPr lang="en-US" dirty="0"/>
              <a:t>Best when different containers can be controlled through orchestration</a:t>
            </a:r>
          </a:p>
          <a:p>
            <a:r>
              <a:rPr lang="en-US" dirty="0"/>
              <a:t>Linking creates one way communication that will break if linked containers IP changes</a:t>
            </a:r>
          </a:p>
          <a:p>
            <a:pPr lvl="1"/>
            <a:endParaRPr lang="en-US" dirty="0"/>
          </a:p>
          <a:p>
            <a:r>
              <a:rPr lang="en-US" dirty="0"/>
              <a:t>New private network feature allows machine IPs to auto update</a:t>
            </a:r>
          </a:p>
          <a:p>
            <a:endParaRPr lang="en-US" dirty="0"/>
          </a:p>
        </p:txBody>
      </p:sp>
      <p:sp>
        <p:nvSpPr>
          <p:cNvPr id="3" name="Title 2">
            <a:extLst>
              <a:ext uri="{FF2B5EF4-FFF2-40B4-BE49-F238E27FC236}">
                <a16:creationId xmlns:a16="http://schemas.microsoft.com/office/drawing/2014/main" id="{88EA491B-2B6F-5042-B165-D519C0AF90E2}"/>
              </a:ext>
            </a:extLst>
          </p:cNvPr>
          <p:cNvSpPr>
            <a:spLocks noGrp="1"/>
          </p:cNvSpPr>
          <p:nvPr>
            <p:ph type="title"/>
          </p:nvPr>
        </p:nvSpPr>
        <p:spPr/>
        <p:txBody>
          <a:bodyPr/>
          <a:lstStyle/>
          <a:p>
            <a:r>
              <a:rPr lang="en-US" dirty="0"/>
              <a:t>Linking Services with a Virtual Network</a:t>
            </a:r>
          </a:p>
        </p:txBody>
      </p:sp>
    </p:spTree>
    <p:extLst>
      <p:ext uri="{BB962C8B-B14F-4D97-AF65-F5344CB8AC3E}">
        <p14:creationId xmlns:p14="http://schemas.microsoft.com/office/powerpoint/2010/main" val="625974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181857-967B-EF43-830E-BE2A814FD228}"/>
              </a:ext>
            </a:extLst>
          </p:cNvPr>
          <p:cNvSpPr>
            <a:spLocks noGrp="1"/>
          </p:cNvSpPr>
          <p:nvPr>
            <p:ph idx="1"/>
          </p:nvPr>
        </p:nvSpPr>
        <p:spPr/>
        <p:txBody>
          <a:bodyPr/>
          <a:lstStyle/>
          <a:p>
            <a:r>
              <a:rPr lang="en-US" dirty="0"/>
              <a:t>docker pull </a:t>
            </a:r>
            <a:r>
              <a:rPr lang="en-US" dirty="0" err="1"/>
              <a:t>mysql</a:t>
            </a:r>
            <a:r>
              <a:rPr lang="en-US" dirty="0"/>
              <a:t>/</a:t>
            </a:r>
            <a:r>
              <a:rPr lang="en-US" dirty="0" err="1"/>
              <a:t>myslq</a:t>
            </a:r>
            <a:r>
              <a:rPr lang="en-US" dirty="0"/>
              <a:t>-server</a:t>
            </a:r>
          </a:p>
          <a:p>
            <a:r>
              <a:rPr lang="en-US" dirty="0"/>
              <a:t>Make c:\</a:t>
            </a:r>
            <a:r>
              <a:rPr lang="en-US" dirty="0" err="1"/>
              <a:t>mysql</a:t>
            </a:r>
            <a:r>
              <a:rPr lang="en-US" dirty="0"/>
              <a:t> and c:\</a:t>
            </a:r>
            <a:r>
              <a:rPr lang="en-US" dirty="0" err="1"/>
              <a:t>mysql</a:t>
            </a:r>
            <a:r>
              <a:rPr lang="en-US" dirty="0"/>
              <a:t>\data directories</a:t>
            </a:r>
          </a:p>
          <a:p>
            <a:r>
              <a:rPr lang="en-US" dirty="0"/>
              <a:t>docker run --name=mysql01 --mount type=</a:t>
            </a:r>
            <a:r>
              <a:rPr lang="en-US" dirty="0" err="1"/>
              <a:t>bind,src</a:t>
            </a:r>
            <a:r>
              <a:rPr lang="en-US" dirty="0"/>
              <a:t>=c:\</a:t>
            </a:r>
            <a:r>
              <a:rPr lang="en-US" dirty="0" err="1"/>
              <a:t>mysql</a:t>
            </a:r>
            <a:r>
              <a:rPr lang="en-US" dirty="0"/>
              <a:t>\</a:t>
            </a:r>
            <a:r>
              <a:rPr lang="en-US" dirty="0" err="1"/>
              <a:t>data,dst</a:t>
            </a:r>
            <a:r>
              <a:rPr lang="en-US" dirty="0"/>
              <a:t>=/var/lib/</a:t>
            </a:r>
            <a:r>
              <a:rPr lang="en-US" dirty="0" err="1"/>
              <a:t>mysql</a:t>
            </a:r>
            <a:r>
              <a:rPr lang="en-US" dirty="0"/>
              <a:t> -d </a:t>
            </a:r>
            <a:r>
              <a:rPr lang="en-US" dirty="0" err="1"/>
              <a:t>mysql</a:t>
            </a:r>
            <a:r>
              <a:rPr lang="en-US" dirty="0"/>
              <a:t>/</a:t>
            </a:r>
            <a:r>
              <a:rPr lang="en-US" dirty="0" err="1"/>
              <a:t>mysql</a:t>
            </a:r>
            <a:r>
              <a:rPr lang="en-US" dirty="0"/>
              <a:t>-server</a:t>
            </a:r>
          </a:p>
          <a:p>
            <a:r>
              <a:rPr lang="en-US" dirty="0"/>
              <a:t>docker logs mysql01</a:t>
            </a:r>
          </a:p>
          <a:p>
            <a:pPr lvl="1"/>
            <a:r>
              <a:rPr lang="en-US" dirty="0"/>
              <a:t>[</a:t>
            </a:r>
            <a:r>
              <a:rPr lang="en-US" dirty="0" err="1"/>
              <a:t>Entrypoint</a:t>
            </a:r>
            <a:r>
              <a:rPr lang="en-US" dirty="0"/>
              <a:t>] GENERATED ROOT PASSWORD: Ez4cjEmizm4f0R4cYx.ABD4HUm0v</a:t>
            </a:r>
          </a:p>
          <a:p>
            <a:pPr lvl="1"/>
            <a:r>
              <a:rPr lang="en-US" dirty="0"/>
              <a:t>Save password</a:t>
            </a:r>
          </a:p>
          <a:p>
            <a:r>
              <a:rPr lang="en-US" dirty="0"/>
              <a:t>docker exec -it mysql01 </a:t>
            </a:r>
            <a:r>
              <a:rPr lang="en-US" dirty="0" err="1"/>
              <a:t>mysql</a:t>
            </a:r>
            <a:r>
              <a:rPr lang="en-US" dirty="0"/>
              <a:t> -</a:t>
            </a:r>
            <a:r>
              <a:rPr lang="en-US" dirty="0" err="1"/>
              <a:t>uroot</a:t>
            </a:r>
            <a:r>
              <a:rPr lang="en-US" dirty="0"/>
              <a:t> –p</a:t>
            </a:r>
          </a:p>
          <a:p>
            <a:pPr lvl="1"/>
            <a:r>
              <a:rPr lang="en-US" dirty="0"/>
              <a:t>Enter password when prompted</a:t>
            </a:r>
          </a:p>
          <a:p>
            <a:r>
              <a:rPr lang="en-US" dirty="0"/>
              <a:t>ALTER USER '</a:t>
            </a:r>
            <a:r>
              <a:rPr lang="en-US" dirty="0" err="1"/>
              <a:t>root'@'localhost</a:t>
            </a:r>
            <a:r>
              <a:rPr lang="en-US" dirty="0"/>
              <a:t>' IDENTIFIED BY ‘</a:t>
            </a:r>
            <a:r>
              <a:rPr lang="en-US" dirty="0" err="1"/>
              <a:t>mynewpassword</a:t>
            </a:r>
            <a:r>
              <a:rPr lang="en-US" dirty="0"/>
              <a:t>’;</a:t>
            </a:r>
          </a:p>
          <a:p>
            <a:r>
              <a:rPr lang="en-US" b="1" dirty="0"/>
              <a:t>Lab 7 – Setup </a:t>
            </a:r>
            <a:r>
              <a:rPr lang="en-US" b="1" dirty="0" err="1"/>
              <a:t>MySql</a:t>
            </a:r>
            <a:r>
              <a:rPr lang="en-US" b="1" dirty="0"/>
              <a:t> (15 Minutes)</a:t>
            </a:r>
          </a:p>
          <a:p>
            <a:endParaRPr lang="en-US" b="1" dirty="0"/>
          </a:p>
        </p:txBody>
      </p:sp>
      <p:sp>
        <p:nvSpPr>
          <p:cNvPr id="3" name="Title 2">
            <a:extLst>
              <a:ext uri="{FF2B5EF4-FFF2-40B4-BE49-F238E27FC236}">
                <a16:creationId xmlns:a16="http://schemas.microsoft.com/office/drawing/2014/main" id="{E00D3B43-8978-E742-8E22-7C57E0A60F6D}"/>
              </a:ext>
            </a:extLst>
          </p:cNvPr>
          <p:cNvSpPr>
            <a:spLocks noGrp="1"/>
          </p:cNvSpPr>
          <p:nvPr>
            <p:ph type="title"/>
          </p:nvPr>
        </p:nvSpPr>
        <p:spPr/>
        <p:txBody>
          <a:bodyPr/>
          <a:lstStyle/>
          <a:p>
            <a:r>
              <a:rPr lang="en-US" dirty="0"/>
              <a:t>Setting up a SQLite DB</a:t>
            </a:r>
          </a:p>
        </p:txBody>
      </p:sp>
    </p:spTree>
    <p:extLst>
      <p:ext uri="{BB962C8B-B14F-4D97-AF65-F5344CB8AC3E}">
        <p14:creationId xmlns:p14="http://schemas.microsoft.com/office/powerpoint/2010/main" val="371252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89510E-D0CB-F449-A73B-52300FA99EDE}"/>
              </a:ext>
            </a:extLst>
          </p:cNvPr>
          <p:cNvSpPr>
            <a:spLocks noGrp="1"/>
          </p:cNvSpPr>
          <p:nvPr>
            <p:ph idx="1"/>
          </p:nvPr>
        </p:nvSpPr>
        <p:spPr/>
        <p:txBody>
          <a:bodyPr/>
          <a:lstStyle/>
          <a:p>
            <a:r>
              <a:rPr lang="en-US" dirty="0"/>
              <a:t>Enter MySQL command prompt (docker exec -it mysql01 </a:t>
            </a:r>
            <a:r>
              <a:rPr lang="en-US" dirty="0" err="1"/>
              <a:t>mysql</a:t>
            </a:r>
            <a:r>
              <a:rPr lang="en-US" dirty="0"/>
              <a:t> -</a:t>
            </a:r>
            <a:r>
              <a:rPr lang="en-US" dirty="0" err="1"/>
              <a:t>uroot</a:t>
            </a:r>
            <a:r>
              <a:rPr lang="en-US" dirty="0"/>
              <a:t> –p)</a:t>
            </a:r>
          </a:p>
          <a:p>
            <a:r>
              <a:rPr lang="en-US" dirty="0"/>
              <a:t>CREATE DATABASE {database name};</a:t>
            </a:r>
          </a:p>
          <a:p>
            <a:r>
              <a:rPr lang="en-US" dirty="0"/>
              <a:t>use {database name};</a:t>
            </a:r>
          </a:p>
          <a:p>
            <a:r>
              <a:rPr lang="en-US" dirty="0"/>
              <a:t>CREATE TABLE </a:t>
            </a:r>
            <a:r>
              <a:rPr lang="en-US" dirty="0" err="1"/>
              <a:t>test_data</a:t>
            </a:r>
            <a:r>
              <a:rPr lang="en-US" dirty="0"/>
              <a:t> (Name varchar(20), Value varchar(100));</a:t>
            </a:r>
          </a:p>
          <a:p>
            <a:r>
              <a:rPr lang="en-US" dirty="0"/>
              <a:t>insert into </a:t>
            </a:r>
            <a:r>
              <a:rPr lang="en-US" dirty="0" err="1"/>
              <a:t>test_data</a:t>
            </a:r>
            <a:r>
              <a:rPr lang="en-US" dirty="0"/>
              <a:t> (Name, Value) values ('item1', 'Some sample text’);</a:t>
            </a:r>
          </a:p>
          <a:p>
            <a:r>
              <a:rPr lang="en-US" dirty="0"/>
              <a:t>insert into </a:t>
            </a:r>
            <a:r>
              <a:rPr lang="en-US" dirty="0" err="1"/>
              <a:t>test_data</a:t>
            </a:r>
            <a:r>
              <a:rPr lang="en-US" dirty="0"/>
              <a:t> (Name, Value) values ('item2', 'Some other sample text’);</a:t>
            </a:r>
          </a:p>
          <a:p>
            <a:r>
              <a:rPr lang="en-US" dirty="0"/>
              <a:t>Select * from </a:t>
            </a:r>
            <a:r>
              <a:rPr lang="en-US" dirty="0" err="1"/>
              <a:t>test_data</a:t>
            </a:r>
            <a:endParaRPr lang="en-US" dirty="0"/>
          </a:p>
          <a:p>
            <a:pPr marL="0" indent="0">
              <a:buNone/>
            </a:pPr>
            <a:r>
              <a:rPr lang="en-US" b="1" dirty="0"/>
              <a:t>Lab 8 – Make a table, stop container, remove it and create new one, for now add -p 5000:3306 when creating new container (10 Minutes)</a:t>
            </a:r>
          </a:p>
          <a:p>
            <a:endParaRPr lang="en-US" dirty="0"/>
          </a:p>
        </p:txBody>
      </p:sp>
      <p:sp>
        <p:nvSpPr>
          <p:cNvPr id="3" name="Title 2">
            <a:extLst>
              <a:ext uri="{FF2B5EF4-FFF2-40B4-BE49-F238E27FC236}">
                <a16:creationId xmlns:a16="http://schemas.microsoft.com/office/drawing/2014/main" id="{52DC5027-5E0E-6447-B55D-3C5834F42725}"/>
              </a:ext>
            </a:extLst>
          </p:cNvPr>
          <p:cNvSpPr>
            <a:spLocks noGrp="1"/>
          </p:cNvSpPr>
          <p:nvPr>
            <p:ph type="title"/>
          </p:nvPr>
        </p:nvSpPr>
        <p:spPr/>
        <p:txBody>
          <a:bodyPr/>
          <a:lstStyle/>
          <a:p>
            <a:r>
              <a:rPr lang="en-US" dirty="0"/>
              <a:t>Adding a DB</a:t>
            </a:r>
          </a:p>
        </p:txBody>
      </p:sp>
      <p:sp>
        <p:nvSpPr>
          <p:cNvPr id="4" name="Rectangle 3">
            <a:extLst>
              <a:ext uri="{FF2B5EF4-FFF2-40B4-BE49-F238E27FC236}">
                <a16:creationId xmlns:a16="http://schemas.microsoft.com/office/drawing/2014/main" id="{13341000-4ED9-8D4F-8BE9-6177744B7F73}"/>
              </a:ext>
            </a:extLst>
          </p:cNvPr>
          <p:cNvSpPr/>
          <p:nvPr/>
        </p:nvSpPr>
        <p:spPr>
          <a:xfrm>
            <a:off x="1828801" y="5260877"/>
            <a:ext cx="2236762"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34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EBA4-D527-1941-83E8-ED08528CB340}"/>
              </a:ext>
            </a:extLst>
          </p:cNvPr>
          <p:cNvSpPr>
            <a:spLocks noGrp="1"/>
          </p:cNvSpPr>
          <p:nvPr>
            <p:ph idx="1"/>
          </p:nvPr>
        </p:nvSpPr>
        <p:spPr/>
        <p:txBody>
          <a:bodyPr/>
          <a:lstStyle/>
          <a:p>
            <a:r>
              <a:rPr lang="en-US" dirty="0"/>
              <a:t>Enter MySQL command prompt (docker exec -it mysql01 </a:t>
            </a:r>
            <a:r>
              <a:rPr lang="en-US" dirty="0" err="1"/>
              <a:t>mysql</a:t>
            </a:r>
            <a:r>
              <a:rPr lang="en-US" dirty="0"/>
              <a:t> -</a:t>
            </a:r>
            <a:r>
              <a:rPr lang="en-US" dirty="0" err="1"/>
              <a:t>uroot</a:t>
            </a:r>
            <a:r>
              <a:rPr lang="en-US" dirty="0"/>
              <a:t> –p)</a:t>
            </a:r>
          </a:p>
          <a:p>
            <a:r>
              <a:rPr lang="en-US" dirty="0"/>
              <a:t>Run: </a:t>
            </a:r>
          </a:p>
          <a:p>
            <a:pPr lvl="1"/>
            <a:r>
              <a:rPr lang="en-US" dirty="0"/>
              <a:t>CREATE USER ‘</a:t>
            </a:r>
            <a:r>
              <a:rPr lang="en-US" dirty="0" err="1"/>
              <a:t>remoteuser</a:t>
            </a:r>
            <a:r>
              <a:rPr lang="en-US" dirty="0"/>
              <a:t>'@'localhost' IDENTIFIED BY 'password’;</a:t>
            </a:r>
          </a:p>
          <a:p>
            <a:pPr lvl="1"/>
            <a:r>
              <a:rPr lang="en-US" dirty="0"/>
              <a:t>GRANT ALL PRIVILEGES ON *.* TO ‘</a:t>
            </a:r>
            <a:r>
              <a:rPr lang="en-US" dirty="0" err="1"/>
              <a:t>remoteuser</a:t>
            </a:r>
            <a:r>
              <a:rPr lang="en-US" dirty="0"/>
              <a:t>'@'localhost' WITH GRANT OPTION;</a:t>
            </a:r>
          </a:p>
          <a:p>
            <a:pPr lvl="1"/>
            <a:r>
              <a:rPr lang="en-US" dirty="0"/>
              <a:t>CREATE USER 'username'@'%' IDENTIFIED BY 'password’;</a:t>
            </a:r>
          </a:p>
          <a:p>
            <a:pPr lvl="1"/>
            <a:r>
              <a:rPr lang="en-US" dirty="0"/>
              <a:t>GRANT ALL PRIVILEGES ON *.* TO 'username'@'%' WITH GRANT OPTION;</a:t>
            </a:r>
          </a:p>
          <a:p>
            <a:pPr lvl="1"/>
            <a:r>
              <a:rPr lang="en-US" dirty="0"/>
              <a:t>FLUSH PRIVILEGES;</a:t>
            </a:r>
          </a:p>
          <a:p>
            <a:endParaRPr lang="en-US" dirty="0"/>
          </a:p>
          <a:p>
            <a:pPr marL="0" indent="0">
              <a:buNone/>
            </a:pPr>
            <a:r>
              <a:rPr lang="en-US" b="1" dirty="0"/>
              <a:t>Lab 9 – Add a user so we can access our DB from another container (5 Minutes)</a:t>
            </a:r>
          </a:p>
          <a:p>
            <a:pPr marL="0" indent="0">
              <a:buNone/>
            </a:pPr>
            <a:endParaRPr lang="en-US" dirty="0"/>
          </a:p>
          <a:p>
            <a:pPr lvl="1"/>
            <a:endParaRPr lang="en-US" dirty="0"/>
          </a:p>
        </p:txBody>
      </p:sp>
      <p:sp>
        <p:nvSpPr>
          <p:cNvPr id="3" name="Title 2">
            <a:extLst>
              <a:ext uri="{FF2B5EF4-FFF2-40B4-BE49-F238E27FC236}">
                <a16:creationId xmlns:a16="http://schemas.microsoft.com/office/drawing/2014/main" id="{FD50BE7D-7FD3-9C4F-95CE-086B8BD8E37B}"/>
              </a:ext>
            </a:extLst>
          </p:cNvPr>
          <p:cNvSpPr>
            <a:spLocks noGrp="1"/>
          </p:cNvSpPr>
          <p:nvPr>
            <p:ph type="title"/>
          </p:nvPr>
        </p:nvSpPr>
        <p:spPr/>
        <p:txBody>
          <a:bodyPr/>
          <a:lstStyle/>
          <a:p>
            <a:r>
              <a:rPr lang="en-US" dirty="0"/>
              <a:t>Making a user that can be access by another machine</a:t>
            </a:r>
          </a:p>
        </p:txBody>
      </p:sp>
    </p:spTree>
    <p:extLst>
      <p:ext uri="{BB962C8B-B14F-4D97-AF65-F5344CB8AC3E}">
        <p14:creationId xmlns:p14="http://schemas.microsoft.com/office/powerpoint/2010/main" val="379884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4D5D50-9119-674C-96D6-D915C77DD9EE}"/>
              </a:ext>
            </a:extLst>
          </p:cNvPr>
          <p:cNvSpPr>
            <a:spLocks noGrp="1"/>
          </p:cNvSpPr>
          <p:nvPr>
            <p:ph idx="1"/>
          </p:nvPr>
        </p:nvSpPr>
        <p:spPr/>
        <p:txBody>
          <a:bodyPr/>
          <a:lstStyle/>
          <a:p>
            <a:r>
              <a:rPr lang="en-US" dirty="0"/>
              <a:t>Add </a:t>
            </a:r>
            <a:r>
              <a:rPr lang="en-US" dirty="0" err="1"/>
              <a:t>mysql.data</a:t>
            </a:r>
            <a:r>
              <a:rPr lang="en-US" dirty="0"/>
              <a:t> and </a:t>
            </a:r>
            <a:r>
              <a:rPr lang="en-US" dirty="0" err="1"/>
              <a:t>Newtonsoft</a:t>
            </a:r>
            <a:r>
              <a:rPr lang="en-US" dirty="0"/>
              <a:t> Json </a:t>
            </a:r>
            <a:r>
              <a:rPr lang="en-US" dirty="0" err="1"/>
              <a:t>nuget</a:t>
            </a:r>
            <a:r>
              <a:rPr lang="en-US" dirty="0"/>
              <a:t> package</a:t>
            </a:r>
          </a:p>
          <a:p>
            <a:r>
              <a:rPr lang="en-US" dirty="0"/>
              <a:t>Modify the “Get” method to return the items in the database</a:t>
            </a:r>
          </a:p>
          <a:p>
            <a:pPr lvl="1"/>
            <a:r>
              <a:rPr lang="en-US" dirty="0"/>
              <a:t>Creating the </a:t>
            </a:r>
            <a:r>
              <a:rPr lang="en-US" dirty="0" err="1"/>
              <a:t>mySql</a:t>
            </a:r>
            <a:r>
              <a:rPr lang="en-US" dirty="0"/>
              <a:t> connection</a:t>
            </a:r>
          </a:p>
          <a:p>
            <a:pPr marL="457200" lvl="1" indent="0">
              <a:buNone/>
            </a:pPr>
            <a:r>
              <a:rPr lang="en-US" sz="1800" dirty="0"/>
              <a:t>using (</a:t>
            </a:r>
            <a:r>
              <a:rPr lang="en-US" sz="1800" dirty="0" err="1"/>
              <a:t>MySqlConnection</a:t>
            </a:r>
            <a:r>
              <a:rPr lang="en-US" sz="1800" dirty="0"/>
              <a:t> conn = new </a:t>
            </a:r>
            <a:r>
              <a:rPr lang="en-US" sz="1800" dirty="0" err="1"/>
              <a:t>MySqlConnection</a:t>
            </a:r>
            <a:r>
              <a:rPr lang="en-US" sz="1800" dirty="0"/>
              <a:t>("server=</a:t>
            </a:r>
            <a:r>
              <a:rPr lang="en-US" sz="1800" dirty="0" err="1"/>
              <a:t>localhost;port</a:t>
            </a:r>
            <a:r>
              <a:rPr lang="en-US" sz="1800" dirty="0"/>
              <a:t>=5000;database={</a:t>
            </a:r>
            <a:r>
              <a:rPr lang="en-US" sz="1800" dirty="0" err="1"/>
              <a:t>databasename</a:t>
            </a:r>
            <a:r>
              <a:rPr lang="en-US" sz="1800" dirty="0"/>
              <a:t>};user=</a:t>
            </a:r>
            <a:r>
              <a:rPr lang="en-US" sz="1800" dirty="0" err="1"/>
              <a:t>remoteuser;password</a:t>
            </a:r>
            <a:r>
              <a:rPr lang="en-US" sz="1800" dirty="0"/>
              <a:t>={password}"))</a:t>
            </a:r>
          </a:p>
          <a:p>
            <a:pPr marL="457200" lvl="1" indent="0">
              <a:buNone/>
            </a:pPr>
            <a:r>
              <a:rPr lang="en-US" sz="1800" dirty="0"/>
              <a:t>{</a:t>
            </a:r>
          </a:p>
          <a:p>
            <a:pPr marL="457200" lvl="1" indent="0">
              <a:buNone/>
            </a:pPr>
            <a:r>
              <a:rPr lang="en-US" sz="1800" dirty="0"/>
              <a:t>    </a:t>
            </a:r>
            <a:r>
              <a:rPr lang="en-US" sz="1800" dirty="0" err="1"/>
              <a:t>comm.open</a:t>
            </a:r>
            <a:r>
              <a:rPr lang="en-US" sz="1800" dirty="0"/>
              <a:t>();</a:t>
            </a:r>
          </a:p>
          <a:p>
            <a:pPr marL="457200" lvl="1" indent="0">
              <a:buNone/>
            </a:pPr>
            <a:r>
              <a:rPr lang="en-US" sz="1800" dirty="0"/>
              <a:t>    </a:t>
            </a:r>
            <a:r>
              <a:rPr lang="en-US" sz="1800" dirty="0" err="1"/>
              <a:t>MySqlCommand</a:t>
            </a:r>
            <a:r>
              <a:rPr lang="en-US" sz="1800" dirty="0"/>
              <a:t> </a:t>
            </a:r>
            <a:r>
              <a:rPr lang="en-US" sz="1800" dirty="0" err="1"/>
              <a:t>cmd</a:t>
            </a:r>
            <a:r>
              <a:rPr lang="en-US" sz="1800" dirty="0"/>
              <a:t> = new </a:t>
            </a:r>
            <a:r>
              <a:rPr lang="en-US" sz="1800" dirty="0" err="1"/>
              <a:t>MySqlCommand</a:t>
            </a:r>
            <a:r>
              <a:rPr lang="en-US" sz="1800" dirty="0"/>
              <a:t>("select * from </a:t>
            </a:r>
            <a:r>
              <a:rPr lang="en-US" sz="1800" dirty="0" err="1"/>
              <a:t>test_data</a:t>
            </a:r>
            <a:r>
              <a:rPr lang="en-US" sz="1800" dirty="0"/>
              <a:t>", conn);</a:t>
            </a:r>
          </a:p>
          <a:p>
            <a:pPr marL="457200" lvl="1" indent="0">
              <a:buNone/>
            </a:pPr>
            <a:endParaRPr lang="en-US" sz="1800" dirty="0"/>
          </a:p>
          <a:p>
            <a:pPr marL="457200" lvl="1" indent="0">
              <a:buNone/>
            </a:pPr>
            <a:r>
              <a:rPr lang="en-US" sz="1800" dirty="0"/>
              <a:t>    using (var reader = </a:t>
            </a:r>
            <a:r>
              <a:rPr lang="en-US" sz="1800" dirty="0" err="1"/>
              <a:t>cmd.ExecuteReader</a:t>
            </a:r>
            <a:r>
              <a:rPr lang="en-US" sz="1800" dirty="0"/>
              <a:t>()) </a:t>
            </a:r>
          </a:p>
          <a:p>
            <a:pPr marL="457200" lvl="1" indent="0">
              <a:buNone/>
            </a:pPr>
            <a:r>
              <a:rPr lang="en-US" sz="1800" dirty="0"/>
              <a:t>    { … }</a:t>
            </a:r>
          </a:p>
          <a:p>
            <a:pPr marL="457200" lvl="1" indent="0">
              <a:buNone/>
            </a:pPr>
            <a:r>
              <a:rPr lang="en-US" sz="1800" dirty="0"/>
              <a:t>}</a:t>
            </a:r>
          </a:p>
          <a:p>
            <a:pPr marL="0" indent="0">
              <a:buNone/>
            </a:pPr>
            <a:r>
              <a:rPr lang="en-US" b="1" dirty="0"/>
              <a:t>Lab 10 – Get </a:t>
            </a:r>
            <a:r>
              <a:rPr lang="en-US" b="1" dirty="0" err="1"/>
              <a:t>ASP.Net</a:t>
            </a:r>
            <a:r>
              <a:rPr lang="en-US" b="1" dirty="0"/>
              <a:t> app to pull out of running docker instance of </a:t>
            </a:r>
            <a:r>
              <a:rPr lang="en-US" b="1" dirty="0" err="1"/>
              <a:t>mySql</a:t>
            </a:r>
            <a:r>
              <a:rPr lang="en-US" b="1" dirty="0"/>
              <a:t> (20 Minutes)</a:t>
            </a:r>
          </a:p>
          <a:p>
            <a:endParaRPr lang="en-US" dirty="0"/>
          </a:p>
        </p:txBody>
      </p:sp>
      <p:sp>
        <p:nvSpPr>
          <p:cNvPr id="3" name="Title 2">
            <a:extLst>
              <a:ext uri="{FF2B5EF4-FFF2-40B4-BE49-F238E27FC236}">
                <a16:creationId xmlns:a16="http://schemas.microsoft.com/office/drawing/2014/main" id="{D419195A-DAA1-9241-84C4-9ED152A9BC83}"/>
              </a:ext>
            </a:extLst>
          </p:cNvPr>
          <p:cNvSpPr>
            <a:spLocks noGrp="1"/>
          </p:cNvSpPr>
          <p:nvPr>
            <p:ph type="title"/>
          </p:nvPr>
        </p:nvSpPr>
        <p:spPr/>
        <p:txBody>
          <a:bodyPr/>
          <a:lstStyle/>
          <a:p>
            <a:r>
              <a:rPr lang="en-US" dirty="0"/>
              <a:t>Pulling Data in our </a:t>
            </a:r>
            <a:r>
              <a:rPr lang="en-US" dirty="0" err="1"/>
              <a:t>ASP.Net</a:t>
            </a:r>
            <a:r>
              <a:rPr lang="en-US" dirty="0"/>
              <a:t> Core Service</a:t>
            </a:r>
          </a:p>
        </p:txBody>
      </p:sp>
    </p:spTree>
    <p:extLst>
      <p:ext uri="{BB962C8B-B14F-4D97-AF65-F5344CB8AC3E}">
        <p14:creationId xmlns:p14="http://schemas.microsoft.com/office/powerpoint/2010/main" val="1233877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33090B-942B-EF40-A0A4-5FD61715062E}"/>
              </a:ext>
            </a:extLst>
          </p:cNvPr>
          <p:cNvSpPr>
            <a:spLocks noGrp="1"/>
          </p:cNvSpPr>
          <p:nvPr>
            <p:ph idx="1"/>
          </p:nvPr>
        </p:nvSpPr>
        <p:spPr/>
        <p:txBody>
          <a:bodyPr/>
          <a:lstStyle/>
          <a:p>
            <a:r>
              <a:rPr lang="en-US" dirty="0"/>
              <a:t>First shut down our </a:t>
            </a:r>
            <a:r>
              <a:rPr lang="en-US" dirty="0" err="1"/>
              <a:t>MySql</a:t>
            </a:r>
            <a:r>
              <a:rPr lang="en-US" dirty="0"/>
              <a:t> instance</a:t>
            </a:r>
          </a:p>
          <a:p>
            <a:pPr lvl="1"/>
            <a:r>
              <a:rPr lang="en-US" dirty="0"/>
              <a:t>docker stop myslq01</a:t>
            </a:r>
          </a:p>
          <a:p>
            <a:pPr lvl="1"/>
            <a:r>
              <a:rPr lang="en-US" dirty="0"/>
              <a:t>docker rm mysql01</a:t>
            </a:r>
          </a:p>
          <a:p>
            <a:r>
              <a:rPr lang="en-US" dirty="0"/>
              <a:t>Setup a virtual network</a:t>
            </a:r>
          </a:p>
          <a:p>
            <a:pPr lvl="1"/>
            <a:r>
              <a:rPr lang="en-US" dirty="0"/>
              <a:t>docker network create -d </a:t>
            </a:r>
            <a:r>
              <a:rPr lang="en-US" dirty="0" err="1"/>
              <a:t>nat</a:t>
            </a:r>
            <a:r>
              <a:rPr lang="en-US" dirty="0"/>
              <a:t> </a:t>
            </a:r>
            <a:r>
              <a:rPr lang="en-US" dirty="0" err="1"/>
              <a:t>restservice</a:t>
            </a:r>
            <a:endParaRPr lang="en-US" dirty="0"/>
          </a:p>
          <a:p>
            <a:r>
              <a:rPr lang="en-US" dirty="0"/>
              <a:t>Restart </a:t>
            </a:r>
            <a:r>
              <a:rPr lang="en-US" dirty="0" err="1"/>
              <a:t>MySql</a:t>
            </a:r>
            <a:r>
              <a:rPr lang="en-US" dirty="0"/>
              <a:t> image</a:t>
            </a:r>
          </a:p>
          <a:p>
            <a:pPr lvl="1"/>
            <a:r>
              <a:rPr lang="en-US" dirty="0"/>
              <a:t>docker run --name=mysql01 --mount type=</a:t>
            </a:r>
            <a:r>
              <a:rPr lang="en-US" dirty="0" err="1"/>
              <a:t>bind,src</a:t>
            </a:r>
            <a:r>
              <a:rPr lang="en-US" dirty="0"/>
              <a:t>=c:\</a:t>
            </a:r>
            <a:r>
              <a:rPr lang="en-US" dirty="0" err="1"/>
              <a:t>mysql</a:t>
            </a:r>
            <a:r>
              <a:rPr lang="en-US" dirty="0"/>
              <a:t>\</a:t>
            </a:r>
            <a:r>
              <a:rPr lang="en-US" dirty="0" err="1"/>
              <a:t>data,dst</a:t>
            </a:r>
            <a:r>
              <a:rPr lang="en-US" dirty="0"/>
              <a:t>=/var/lib/</a:t>
            </a:r>
            <a:r>
              <a:rPr lang="en-US" dirty="0" err="1"/>
              <a:t>mysql</a:t>
            </a:r>
            <a:r>
              <a:rPr lang="en-US" dirty="0"/>
              <a:t> --net </a:t>
            </a:r>
            <a:r>
              <a:rPr lang="en-US" dirty="0" err="1"/>
              <a:t>restservice</a:t>
            </a:r>
            <a:r>
              <a:rPr lang="en-US" dirty="0"/>
              <a:t> -d </a:t>
            </a:r>
            <a:r>
              <a:rPr lang="en-US" dirty="0" err="1"/>
              <a:t>mysql</a:t>
            </a:r>
            <a:r>
              <a:rPr lang="en-US" dirty="0"/>
              <a:t>/</a:t>
            </a:r>
            <a:r>
              <a:rPr lang="en-US" dirty="0" err="1"/>
              <a:t>mysql</a:t>
            </a:r>
            <a:r>
              <a:rPr lang="en-US" dirty="0"/>
              <a:t>-server</a:t>
            </a:r>
          </a:p>
          <a:p>
            <a:r>
              <a:rPr lang="en-US" dirty="0"/>
              <a:t>Change </a:t>
            </a:r>
            <a:r>
              <a:rPr lang="en-US" dirty="0" err="1"/>
              <a:t>AspNet</a:t>
            </a:r>
            <a:r>
              <a:rPr lang="en-US" dirty="0"/>
              <a:t> App to use mysql01 as the server and use port 3306</a:t>
            </a:r>
          </a:p>
          <a:p>
            <a:pPr marL="0" indent="0">
              <a:buNone/>
            </a:pPr>
            <a:r>
              <a:rPr lang="en-US" b="1" dirty="0"/>
              <a:t>Lab 11 – Make changes and debug service, notice that the mysql01 server cannot be found (10 Minutes)</a:t>
            </a:r>
          </a:p>
        </p:txBody>
      </p:sp>
      <p:sp>
        <p:nvSpPr>
          <p:cNvPr id="3" name="Title 2">
            <a:extLst>
              <a:ext uri="{FF2B5EF4-FFF2-40B4-BE49-F238E27FC236}">
                <a16:creationId xmlns:a16="http://schemas.microsoft.com/office/drawing/2014/main" id="{1FDFDDF0-F0BE-EE4E-8109-B5437B0CF601}"/>
              </a:ext>
            </a:extLst>
          </p:cNvPr>
          <p:cNvSpPr>
            <a:spLocks noGrp="1"/>
          </p:cNvSpPr>
          <p:nvPr>
            <p:ph type="title"/>
          </p:nvPr>
        </p:nvSpPr>
        <p:spPr/>
        <p:txBody>
          <a:bodyPr/>
          <a:lstStyle/>
          <a:p>
            <a:r>
              <a:rPr lang="en-US" dirty="0"/>
              <a:t>Getting our Link Containers going (Part 1)</a:t>
            </a:r>
          </a:p>
        </p:txBody>
      </p:sp>
      <p:sp>
        <p:nvSpPr>
          <p:cNvPr id="4" name="Rectangle 3">
            <a:extLst>
              <a:ext uri="{FF2B5EF4-FFF2-40B4-BE49-F238E27FC236}">
                <a16:creationId xmlns:a16="http://schemas.microsoft.com/office/drawing/2014/main" id="{3361F09D-ABBA-F446-BF36-BA385A896487}"/>
              </a:ext>
            </a:extLst>
          </p:cNvPr>
          <p:cNvSpPr/>
          <p:nvPr/>
        </p:nvSpPr>
        <p:spPr>
          <a:xfrm>
            <a:off x="4893276" y="2644287"/>
            <a:ext cx="1648202"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9BDAA5-F34E-7149-8E4D-4AB28B63636A}"/>
              </a:ext>
            </a:extLst>
          </p:cNvPr>
          <p:cNvSpPr/>
          <p:nvPr/>
        </p:nvSpPr>
        <p:spPr>
          <a:xfrm>
            <a:off x="7526217" y="3854108"/>
            <a:ext cx="212422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9BC4F7-4C6C-CA40-95E0-4D8E62A70E97}"/>
              </a:ext>
            </a:extLst>
          </p:cNvPr>
          <p:cNvSpPr/>
          <p:nvPr/>
        </p:nvSpPr>
        <p:spPr>
          <a:xfrm>
            <a:off x="4107766" y="2638462"/>
            <a:ext cx="78551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80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F2908-5E8F-F540-B0D5-3EE10489BCA4}"/>
              </a:ext>
            </a:extLst>
          </p:cNvPr>
          <p:cNvSpPr>
            <a:spLocks noGrp="1"/>
          </p:cNvSpPr>
          <p:nvPr>
            <p:ph idx="1"/>
          </p:nvPr>
        </p:nvSpPr>
        <p:spPr/>
        <p:txBody>
          <a:bodyPr/>
          <a:lstStyle/>
          <a:p>
            <a:r>
              <a:rPr lang="en-US" dirty="0"/>
              <a:t>Create a new image from our </a:t>
            </a:r>
            <a:r>
              <a:rPr lang="en-US" dirty="0" err="1"/>
              <a:t>ASPNet</a:t>
            </a:r>
            <a:r>
              <a:rPr lang="en-US" dirty="0"/>
              <a:t> application</a:t>
            </a:r>
          </a:p>
          <a:p>
            <a:pPr lvl="1"/>
            <a:r>
              <a:rPr lang="en-US" dirty="0"/>
              <a:t>docker build -t myimage2 .</a:t>
            </a:r>
          </a:p>
          <a:p>
            <a:r>
              <a:rPr lang="en-US" dirty="0"/>
              <a:t>Run the new image</a:t>
            </a:r>
          </a:p>
          <a:p>
            <a:pPr lvl="1"/>
            <a:r>
              <a:rPr lang="en-US" dirty="0"/>
              <a:t>docker run -d -p 8000:80 --name </a:t>
            </a:r>
            <a:r>
              <a:rPr lang="en-US" dirty="0" err="1"/>
              <a:t>myService</a:t>
            </a:r>
            <a:r>
              <a:rPr lang="en-US" dirty="0"/>
              <a:t> --link mysql01 --net=</a:t>
            </a:r>
            <a:r>
              <a:rPr lang="en-US" dirty="0" err="1"/>
              <a:t>restservice</a:t>
            </a:r>
            <a:r>
              <a:rPr lang="en-US" dirty="0"/>
              <a:t>  myimage2</a:t>
            </a:r>
          </a:p>
          <a:p>
            <a:r>
              <a:rPr lang="en-US" dirty="0"/>
              <a:t>Test the service</a:t>
            </a:r>
          </a:p>
          <a:p>
            <a:pPr lvl="1"/>
            <a:r>
              <a:rPr lang="en-US" dirty="0">
                <a:hlinkClick r:id="rId3"/>
              </a:rPr>
              <a:t>http://localhost:8000/api/test</a:t>
            </a:r>
            <a:endParaRPr lang="en-US" dirty="0"/>
          </a:p>
          <a:p>
            <a:endParaRPr lang="en-US" b="1" dirty="0"/>
          </a:p>
          <a:p>
            <a:pPr marL="0" indent="0">
              <a:buNone/>
            </a:pPr>
            <a:r>
              <a:rPr lang="en-US" b="1" dirty="0"/>
              <a:t>Lab 12 – Create the new image and create your service container, ensure it works. The stop, kill and recreate the MySQL01 container, test and see the service doesn’t work, why is that? (10 Minutes)</a:t>
            </a:r>
          </a:p>
          <a:p>
            <a:endParaRPr lang="en-US" dirty="0"/>
          </a:p>
        </p:txBody>
      </p:sp>
      <p:sp>
        <p:nvSpPr>
          <p:cNvPr id="3" name="Title 2">
            <a:extLst>
              <a:ext uri="{FF2B5EF4-FFF2-40B4-BE49-F238E27FC236}">
                <a16:creationId xmlns:a16="http://schemas.microsoft.com/office/drawing/2014/main" id="{681FC229-ADE0-8743-A282-BE7BFEAD3AE3}"/>
              </a:ext>
            </a:extLst>
          </p:cNvPr>
          <p:cNvSpPr>
            <a:spLocks noGrp="1"/>
          </p:cNvSpPr>
          <p:nvPr>
            <p:ph type="title"/>
          </p:nvPr>
        </p:nvSpPr>
        <p:spPr/>
        <p:txBody>
          <a:bodyPr/>
          <a:lstStyle/>
          <a:p>
            <a:r>
              <a:rPr lang="en-US" dirty="0"/>
              <a:t>Getting our Link Containers going (Part 2)</a:t>
            </a:r>
          </a:p>
        </p:txBody>
      </p:sp>
      <p:sp>
        <p:nvSpPr>
          <p:cNvPr id="4" name="Rectangle 3">
            <a:extLst>
              <a:ext uri="{FF2B5EF4-FFF2-40B4-BE49-F238E27FC236}">
                <a16:creationId xmlns:a16="http://schemas.microsoft.com/office/drawing/2014/main" id="{7E8B967D-91D7-8F42-AED0-EE1D4FCC11BB}"/>
              </a:ext>
            </a:extLst>
          </p:cNvPr>
          <p:cNvSpPr/>
          <p:nvPr/>
        </p:nvSpPr>
        <p:spPr>
          <a:xfrm>
            <a:off x="6821881" y="2210659"/>
            <a:ext cx="187727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79D4C0-ADC7-B146-A4AD-2F02752BC4A4}"/>
              </a:ext>
            </a:extLst>
          </p:cNvPr>
          <p:cNvSpPr/>
          <p:nvPr/>
        </p:nvSpPr>
        <p:spPr>
          <a:xfrm>
            <a:off x="8699157" y="2198302"/>
            <a:ext cx="232307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03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EC1FF-679D-564F-9B92-352B118CB4A4}"/>
              </a:ext>
            </a:extLst>
          </p:cNvPr>
          <p:cNvSpPr>
            <a:spLocks noGrp="1"/>
          </p:cNvSpPr>
          <p:nvPr>
            <p:ph type="title"/>
          </p:nvPr>
        </p:nvSpPr>
        <p:spPr/>
        <p:txBody>
          <a:bodyPr/>
          <a:lstStyle/>
          <a:p>
            <a:r>
              <a:rPr lang="en-US" dirty="0"/>
              <a:t>Docker Virtualization</a:t>
            </a:r>
          </a:p>
        </p:txBody>
      </p:sp>
      <p:sp>
        <p:nvSpPr>
          <p:cNvPr id="4" name="Rectangle 3">
            <a:extLst>
              <a:ext uri="{FF2B5EF4-FFF2-40B4-BE49-F238E27FC236}">
                <a16:creationId xmlns:a16="http://schemas.microsoft.com/office/drawing/2014/main" id="{05FE1905-E8F9-5448-B5AF-56A462C5563A}"/>
              </a:ext>
            </a:extLst>
          </p:cNvPr>
          <p:cNvSpPr/>
          <p:nvPr/>
        </p:nvSpPr>
        <p:spPr>
          <a:xfrm>
            <a:off x="715617" y="1118296"/>
            <a:ext cx="10760765" cy="4621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Host OS</a:t>
            </a:r>
          </a:p>
        </p:txBody>
      </p:sp>
      <p:sp>
        <p:nvSpPr>
          <p:cNvPr id="5" name="Rectangle 4">
            <a:extLst>
              <a:ext uri="{FF2B5EF4-FFF2-40B4-BE49-F238E27FC236}">
                <a16:creationId xmlns:a16="http://schemas.microsoft.com/office/drawing/2014/main" id="{031FA972-E05A-DE42-85AF-83B1A12C0601}"/>
              </a:ext>
            </a:extLst>
          </p:cNvPr>
          <p:cNvSpPr/>
          <p:nvPr/>
        </p:nvSpPr>
        <p:spPr>
          <a:xfrm>
            <a:off x="1086678" y="1656523"/>
            <a:ext cx="9912626" cy="37901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Docker Engine with OS Kernel</a:t>
            </a:r>
          </a:p>
        </p:txBody>
      </p:sp>
      <p:sp>
        <p:nvSpPr>
          <p:cNvPr id="6" name="Rounded Rectangle 5">
            <a:extLst>
              <a:ext uri="{FF2B5EF4-FFF2-40B4-BE49-F238E27FC236}">
                <a16:creationId xmlns:a16="http://schemas.microsoft.com/office/drawing/2014/main" id="{D13D7DE2-AC2C-0849-A21F-690D6B5110A6}"/>
              </a:ext>
            </a:extLst>
          </p:cNvPr>
          <p:cNvSpPr/>
          <p:nvPr/>
        </p:nvSpPr>
        <p:spPr>
          <a:xfrm>
            <a:off x="1656522" y="2186609"/>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7" name="Rounded Rectangle 6">
            <a:extLst>
              <a:ext uri="{FF2B5EF4-FFF2-40B4-BE49-F238E27FC236}">
                <a16:creationId xmlns:a16="http://schemas.microsoft.com/office/drawing/2014/main" id="{B4428D40-FEA5-9C4D-8AF0-0571B9ABF73E}"/>
              </a:ext>
            </a:extLst>
          </p:cNvPr>
          <p:cNvSpPr/>
          <p:nvPr/>
        </p:nvSpPr>
        <p:spPr>
          <a:xfrm>
            <a:off x="5082208" y="2186609"/>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8" name="Rounded Rectangle 7">
            <a:extLst>
              <a:ext uri="{FF2B5EF4-FFF2-40B4-BE49-F238E27FC236}">
                <a16:creationId xmlns:a16="http://schemas.microsoft.com/office/drawing/2014/main" id="{C4102902-4125-BB47-BD3C-40A5D3638CB5}"/>
              </a:ext>
            </a:extLst>
          </p:cNvPr>
          <p:cNvSpPr/>
          <p:nvPr/>
        </p:nvSpPr>
        <p:spPr>
          <a:xfrm>
            <a:off x="8507894" y="2140226"/>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Tree>
    <p:extLst>
      <p:ext uri="{BB962C8B-B14F-4D97-AF65-F5344CB8AC3E}">
        <p14:creationId xmlns:p14="http://schemas.microsoft.com/office/powerpoint/2010/main" val="1148407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5690-8E05-7B45-BF1A-8CF035E44DCB}"/>
              </a:ext>
            </a:extLst>
          </p:cNvPr>
          <p:cNvSpPr>
            <a:spLocks noGrp="1"/>
          </p:cNvSpPr>
          <p:nvPr>
            <p:ph idx="1"/>
          </p:nvPr>
        </p:nvSpPr>
        <p:spPr/>
        <p:txBody>
          <a:bodyPr anchor="ctr" anchorCtr="0"/>
          <a:lstStyle/>
          <a:p>
            <a:pPr marL="0" indent="0" algn="ctr">
              <a:buNone/>
            </a:pPr>
            <a:r>
              <a:rPr lang="en-US" sz="4000" dirty="0"/>
              <a:t>Q&amp;A</a:t>
            </a:r>
          </a:p>
        </p:txBody>
      </p:sp>
      <p:sp>
        <p:nvSpPr>
          <p:cNvPr id="3" name="Title 2">
            <a:extLst>
              <a:ext uri="{FF2B5EF4-FFF2-40B4-BE49-F238E27FC236}">
                <a16:creationId xmlns:a16="http://schemas.microsoft.com/office/drawing/2014/main" id="{15F80414-58B3-2B40-B547-846800FA7C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1921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39A04-D19C-1A4C-BBB7-3990B653D9D2}"/>
              </a:ext>
            </a:extLst>
          </p:cNvPr>
          <p:cNvSpPr>
            <a:spLocks noGrp="1"/>
          </p:cNvSpPr>
          <p:nvPr>
            <p:ph idx="1"/>
          </p:nvPr>
        </p:nvSpPr>
        <p:spPr/>
        <p:txBody>
          <a:bodyPr/>
          <a:lstStyle/>
          <a:p>
            <a:r>
              <a:rPr lang="en-US" dirty="0"/>
              <a:t>A Docker container image is a lightweight, standalone, executable package of software that includes everything needed to run an application: code, runtime, system tools, system libraries and settings.</a:t>
            </a:r>
          </a:p>
          <a:p>
            <a:r>
              <a:rPr lang="en-US" dirty="0"/>
              <a:t>A running container image becomes a container</a:t>
            </a:r>
          </a:p>
          <a:p>
            <a:r>
              <a:rPr lang="en-US" dirty="0"/>
              <a:t>Goals:</a:t>
            </a:r>
          </a:p>
          <a:p>
            <a:pPr lvl="1"/>
            <a:r>
              <a:rPr lang="en-US" dirty="0"/>
              <a:t>Standard / Portable</a:t>
            </a:r>
          </a:p>
          <a:p>
            <a:pPr lvl="1"/>
            <a:r>
              <a:rPr lang="en-US" dirty="0"/>
              <a:t>Lightweight</a:t>
            </a:r>
          </a:p>
          <a:p>
            <a:pPr lvl="1"/>
            <a:r>
              <a:rPr lang="en-US" dirty="0"/>
              <a:t>Secure</a:t>
            </a:r>
          </a:p>
          <a:p>
            <a:r>
              <a:rPr lang="en-US" dirty="0"/>
              <a:t>Command line focused</a:t>
            </a:r>
          </a:p>
        </p:txBody>
      </p:sp>
      <p:sp>
        <p:nvSpPr>
          <p:cNvPr id="3" name="Title 2">
            <a:extLst>
              <a:ext uri="{FF2B5EF4-FFF2-40B4-BE49-F238E27FC236}">
                <a16:creationId xmlns:a16="http://schemas.microsoft.com/office/drawing/2014/main" id="{09ABC884-85F6-AC46-B8DC-FE70D0E11873}"/>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065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6A86FF-3A49-084F-8379-4810554400D9}"/>
              </a:ext>
            </a:extLst>
          </p:cNvPr>
          <p:cNvSpPr>
            <a:spLocks noGrp="1"/>
          </p:cNvSpPr>
          <p:nvPr>
            <p:ph idx="1"/>
          </p:nvPr>
        </p:nvSpPr>
        <p:spPr/>
        <p:txBody>
          <a:bodyPr/>
          <a:lstStyle/>
          <a:p>
            <a:r>
              <a:rPr lang="en-US" dirty="0"/>
              <a:t>Linux or Windows</a:t>
            </a:r>
          </a:p>
          <a:p>
            <a:pPr lvl="1"/>
            <a:r>
              <a:rPr lang="en-US" dirty="0"/>
              <a:t>Native Windows containers introduced with Windows Server 2016 / Windows 10</a:t>
            </a:r>
          </a:p>
          <a:p>
            <a:r>
              <a:rPr lang="en-US" dirty="0"/>
              <a:t>By default Docker will run Linux Or Windows containers</a:t>
            </a:r>
          </a:p>
          <a:p>
            <a:r>
              <a:rPr lang="en-US" dirty="0"/>
              <a:t>Linux Containers on Windows (LCOW) allows both Linux and Windows containers to be run on the same host</a:t>
            </a:r>
          </a:p>
          <a:p>
            <a:endParaRPr lang="en-US" dirty="0"/>
          </a:p>
        </p:txBody>
      </p:sp>
      <p:sp>
        <p:nvSpPr>
          <p:cNvPr id="3" name="Title 2">
            <a:extLst>
              <a:ext uri="{FF2B5EF4-FFF2-40B4-BE49-F238E27FC236}">
                <a16:creationId xmlns:a16="http://schemas.microsoft.com/office/drawing/2014/main" id="{62623142-2B26-0E4A-8BAF-5BF881E0CAE7}"/>
              </a:ext>
            </a:extLst>
          </p:cNvPr>
          <p:cNvSpPr>
            <a:spLocks noGrp="1"/>
          </p:cNvSpPr>
          <p:nvPr>
            <p:ph type="title"/>
          </p:nvPr>
        </p:nvSpPr>
        <p:spPr/>
        <p:txBody>
          <a:bodyPr/>
          <a:lstStyle/>
          <a:p>
            <a:r>
              <a:rPr lang="en-US" dirty="0"/>
              <a:t>Container OSes</a:t>
            </a:r>
          </a:p>
        </p:txBody>
      </p:sp>
    </p:spTree>
    <p:extLst>
      <p:ext uri="{BB962C8B-B14F-4D97-AF65-F5344CB8AC3E}">
        <p14:creationId xmlns:p14="http://schemas.microsoft.com/office/powerpoint/2010/main" val="249362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4E04CA-CF11-7245-8B44-37B8111BD915}"/>
              </a:ext>
            </a:extLst>
          </p:cNvPr>
          <p:cNvSpPr>
            <a:spLocks noGrp="1"/>
          </p:cNvSpPr>
          <p:nvPr>
            <p:ph idx="1"/>
          </p:nvPr>
        </p:nvSpPr>
        <p:spPr/>
        <p:txBody>
          <a:bodyPr/>
          <a:lstStyle/>
          <a:p>
            <a:r>
              <a:rPr lang="en-US" dirty="0">
                <a:hlinkClick r:id="rId2"/>
              </a:rPr>
              <a:t>https://hub.docker.com/</a:t>
            </a:r>
            <a:endParaRPr lang="en-US" dirty="0"/>
          </a:p>
          <a:p>
            <a:endParaRPr lang="en-US" dirty="0"/>
          </a:p>
          <a:p>
            <a:r>
              <a:rPr lang="en-US" dirty="0"/>
              <a:t>Lists of:</a:t>
            </a:r>
          </a:p>
          <a:p>
            <a:pPr lvl="1"/>
            <a:r>
              <a:rPr lang="en-US" dirty="0"/>
              <a:t>DB images</a:t>
            </a:r>
          </a:p>
          <a:p>
            <a:pPr lvl="1"/>
            <a:r>
              <a:rPr lang="en-US" dirty="0"/>
              <a:t>OS images (different versions of Linux)</a:t>
            </a:r>
          </a:p>
          <a:p>
            <a:pPr lvl="1"/>
            <a:r>
              <a:rPr lang="en-US" dirty="0"/>
              <a:t>Web Servers</a:t>
            </a:r>
          </a:p>
          <a:p>
            <a:pPr lvl="1"/>
            <a:r>
              <a:rPr lang="en-US" dirty="0"/>
              <a:t>Storage</a:t>
            </a:r>
          </a:p>
          <a:p>
            <a:pPr lvl="1"/>
            <a:endParaRPr lang="en-US" dirty="0"/>
          </a:p>
          <a:p>
            <a:pPr lvl="1"/>
            <a:endParaRPr lang="en-US" dirty="0"/>
          </a:p>
          <a:p>
            <a:r>
              <a:rPr lang="en-US" dirty="0"/>
              <a:t>Let’s take a look</a:t>
            </a:r>
          </a:p>
        </p:txBody>
      </p:sp>
      <p:sp>
        <p:nvSpPr>
          <p:cNvPr id="3" name="Title 2">
            <a:extLst>
              <a:ext uri="{FF2B5EF4-FFF2-40B4-BE49-F238E27FC236}">
                <a16:creationId xmlns:a16="http://schemas.microsoft.com/office/drawing/2014/main" id="{35AF9920-1BAB-8E45-935B-ECA97C644BAA}"/>
              </a:ext>
            </a:extLst>
          </p:cNvPr>
          <p:cNvSpPr>
            <a:spLocks noGrp="1"/>
          </p:cNvSpPr>
          <p:nvPr>
            <p:ph type="title"/>
          </p:nvPr>
        </p:nvSpPr>
        <p:spPr/>
        <p:txBody>
          <a:bodyPr/>
          <a:lstStyle/>
          <a:p>
            <a:r>
              <a:rPr lang="en-US" dirty="0"/>
              <a:t>Docker Hub – Library of Pre-Canned Images</a:t>
            </a:r>
          </a:p>
        </p:txBody>
      </p:sp>
    </p:spTree>
    <p:extLst>
      <p:ext uri="{BB962C8B-B14F-4D97-AF65-F5344CB8AC3E}">
        <p14:creationId xmlns:p14="http://schemas.microsoft.com/office/powerpoint/2010/main" val="216818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23D76-6DCD-5344-84C1-27B27BC5B994}"/>
              </a:ext>
            </a:extLst>
          </p:cNvPr>
          <p:cNvSpPr>
            <a:spLocks noGrp="1"/>
          </p:cNvSpPr>
          <p:nvPr>
            <p:ph idx="1"/>
          </p:nvPr>
        </p:nvSpPr>
        <p:spPr/>
        <p:txBody>
          <a:bodyPr/>
          <a:lstStyle/>
          <a:p>
            <a:r>
              <a:rPr lang="en-US" dirty="0"/>
              <a:t>Ensure Hyper-V is enabled (Windows only)</a:t>
            </a:r>
          </a:p>
          <a:p>
            <a:pPr lvl="1"/>
            <a:r>
              <a:rPr lang="en-US" dirty="0"/>
              <a:t>Run </a:t>
            </a:r>
            <a:r>
              <a:rPr lang="en-US" dirty="0" err="1"/>
              <a:t>Services.msc</a:t>
            </a:r>
            <a:r>
              <a:rPr lang="en-US" dirty="0"/>
              <a:t> and see if Hyper-V Virtual Machine Management is running</a:t>
            </a:r>
          </a:p>
          <a:p>
            <a:r>
              <a:rPr lang="en-US" dirty="0"/>
              <a:t>Create Account on </a:t>
            </a:r>
            <a:r>
              <a:rPr lang="en-US" dirty="0" err="1"/>
              <a:t>Docker.com</a:t>
            </a:r>
            <a:endParaRPr lang="en-US" dirty="0"/>
          </a:p>
          <a:p>
            <a:r>
              <a:rPr lang="en-US" dirty="0"/>
              <a:t>Download Installer</a:t>
            </a:r>
          </a:p>
          <a:p>
            <a:pPr lvl="1"/>
            <a:r>
              <a:rPr lang="en-US" dirty="0"/>
              <a:t>Windows: </a:t>
            </a:r>
            <a:r>
              <a:rPr lang="en-US" dirty="0">
                <a:hlinkClick r:id="rId3"/>
              </a:rPr>
              <a:t>https://docs.docker.com/docker-for-windows/install/</a:t>
            </a:r>
            <a:endParaRPr lang="en-US" dirty="0"/>
          </a:p>
          <a:p>
            <a:pPr lvl="1"/>
            <a:r>
              <a:rPr lang="en-US" dirty="0"/>
              <a:t>MacOS: </a:t>
            </a:r>
            <a:r>
              <a:rPr lang="en-US" dirty="0">
                <a:hlinkClick r:id="rId4"/>
              </a:rPr>
              <a:t>https://docs.docker.com/docker-for-mac/install/</a:t>
            </a:r>
            <a:endParaRPr lang="en-US" dirty="0"/>
          </a:p>
          <a:p>
            <a:r>
              <a:rPr lang="en-US" dirty="0"/>
              <a:t>Run installer</a:t>
            </a:r>
          </a:p>
          <a:p>
            <a:pPr lvl="1"/>
            <a:r>
              <a:rPr lang="en-US" dirty="0"/>
              <a:t>Do not check “use windows containers”</a:t>
            </a:r>
          </a:p>
          <a:p>
            <a:pPr lvl="1"/>
            <a:r>
              <a:rPr lang="en-US" dirty="0"/>
              <a:t>If asked if you want to use Hyper-V containers, agree (press OK)</a:t>
            </a:r>
          </a:p>
          <a:p>
            <a:pPr lvl="1"/>
            <a:r>
              <a:rPr lang="en-US" dirty="0"/>
              <a:t>Reboot Machine</a:t>
            </a:r>
          </a:p>
          <a:p>
            <a:pPr lvl="1"/>
            <a:r>
              <a:rPr lang="en-US" dirty="0"/>
              <a:t>When Docker starts enter account information</a:t>
            </a:r>
          </a:p>
          <a:p>
            <a:r>
              <a:rPr lang="en-US" b="1" dirty="0"/>
              <a:t>Everyone do this (20  minutes)</a:t>
            </a:r>
          </a:p>
          <a:p>
            <a:endParaRPr lang="en-US" dirty="0"/>
          </a:p>
          <a:p>
            <a:endParaRPr lang="en-US" dirty="0"/>
          </a:p>
        </p:txBody>
      </p:sp>
      <p:sp>
        <p:nvSpPr>
          <p:cNvPr id="3" name="Title 2">
            <a:extLst>
              <a:ext uri="{FF2B5EF4-FFF2-40B4-BE49-F238E27FC236}">
                <a16:creationId xmlns:a16="http://schemas.microsoft.com/office/drawing/2014/main" id="{AD70B57D-A97F-194E-B469-44182C6DCFAC}"/>
              </a:ext>
            </a:extLst>
          </p:cNvPr>
          <p:cNvSpPr>
            <a:spLocks noGrp="1"/>
          </p:cNvSpPr>
          <p:nvPr>
            <p:ph type="title"/>
          </p:nvPr>
        </p:nvSpPr>
        <p:spPr/>
        <p:txBody>
          <a:bodyPr/>
          <a:lstStyle/>
          <a:p>
            <a:r>
              <a:rPr lang="en-US" dirty="0"/>
              <a:t>Setting up Docker</a:t>
            </a:r>
          </a:p>
        </p:txBody>
      </p:sp>
    </p:spTree>
    <p:extLst>
      <p:ext uri="{BB962C8B-B14F-4D97-AF65-F5344CB8AC3E}">
        <p14:creationId xmlns:p14="http://schemas.microsoft.com/office/powerpoint/2010/main" val="6414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A7FF5D-E1F0-8643-8B93-DAEA461ADE72}"/>
              </a:ext>
            </a:extLst>
          </p:cNvPr>
          <p:cNvSpPr>
            <a:spLocks noGrp="1"/>
          </p:cNvSpPr>
          <p:nvPr>
            <p:ph idx="1"/>
          </p:nvPr>
        </p:nvSpPr>
        <p:spPr/>
        <p:txBody>
          <a:bodyPr/>
          <a:lstStyle/>
          <a:p>
            <a:r>
              <a:rPr lang="en-US" dirty="0"/>
              <a:t>The Docker Whale on the menu</a:t>
            </a:r>
          </a:p>
          <a:p>
            <a:r>
              <a:rPr lang="en-US" dirty="0"/>
              <a:t> Docker Whale icon allows a restart of the service</a:t>
            </a:r>
          </a:p>
          <a:p>
            <a:endParaRPr lang="en-US" dirty="0"/>
          </a:p>
          <a:p>
            <a:r>
              <a:rPr lang="en-US" dirty="0"/>
              <a:t>Get information on Docker</a:t>
            </a:r>
          </a:p>
          <a:p>
            <a:pPr lvl="1"/>
            <a:r>
              <a:rPr lang="en-US" dirty="0"/>
              <a:t>Open command Prompt (</a:t>
            </a:r>
            <a:r>
              <a:rPr lang="en-US" dirty="0" err="1"/>
              <a:t>cmd</a:t>
            </a:r>
            <a:r>
              <a:rPr lang="en-US" dirty="0"/>
              <a:t>)</a:t>
            </a:r>
          </a:p>
          <a:p>
            <a:pPr lvl="1"/>
            <a:r>
              <a:rPr lang="en-US" dirty="0"/>
              <a:t>Type Docker info and press return</a:t>
            </a:r>
          </a:p>
          <a:p>
            <a:endParaRPr lang="en-US" dirty="0"/>
          </a:p>
          <a:p>
            <a:r>
              <a:rPr lang="en-US" dirty="0"/>
              <a:t>The Docker equivalent of “Hello World”</a:t>
            </a:r>
          </a:p>
          <a:p>
            <a:pPr lvl="1"/>
            <a:r>
              <a:rPr lang="en-US" dirty="0"/>
              <a:t>In command prompt type docker run hello-world and press return</a:t>
            </a:r>
          </a:p>
          <a:p>
            <a:pPr lvl="1"/>
            <a:endParaRPr lang="en-US" dirty="0"/>
          </a:p>
          <a:p>
            <a:r>
              <a:rPr lang="en-US" b="1" dirty="0"/>
              <a:t>Lab 1 - Everyone try this and ensure their Docker installation is working (20 minutes)</a:t>
            </a:r>
          </a:p>
          <a:p>
            <a:pPr lvl="1"/>
            <a:endParaRPr lang="en-US" dirty="0"/>
          </a:p>
        </p:txBody>
      </p:sp>
      <p:sp>
        <p:nvSpPr>
          <p:cNvPr id="3" name="Title 2">
            <a:extLst>
              <a:ext uri="{FF2B5EF4-FFF2-40B4-BE49-F238E27FC236}">
                <a16:creationId xmlns:a16="http://schemas.microsoft.com/office/drawing/2014/main" id="{C3D8F7AD-F4FB-D040-ACDA-BE113D249E59}"/>
              </a:ext>
            </a:extLst>
          </p:cNvPr>
          <p:cNvSpPr>
            <a:spLocks noGrp="1"/>
          </p:cNvSpPr>
          <p:nvPr>
            <p:ph type="title"/>
          </p:nvPr>
        </p:nvSpPr>
        <p:spPr/>
        <p:txBody>
          <a:bodyPr/>
          <a:lstStyle/>
          <a:p>
            <a:r>
              <a:rPr lang="en-US" dirty="0"/>
              <a:t>Checking our Docker Installs</a:t>
            </a:r>
          </a:p>
        </p:txBody>
      </p:sp>
      <p:pic>
        <p:nvPicPr>
          <p:cNvPr id="5" name="Picture 4" descr="A screenshot of a cell phone&#10;&#10;Description automatically generated">
            <a:extLst>
              <a:ext uri="{FF2B5EF4-FFF2-40B4-BE49-F238E27FC236}">
                <a16:creationId xmlns:a16="http://schemas.microsoft.com/office/drawing/2014/main" id="{C08992F5-7789-7C4C-90DF-F15D879A0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554" y="911225"/>
            <a:ext cx="3022600" cy="1409700"/>
          </a:xfrm>
          <a:prstGeom prst="rect">
            <a:avLst/>
          </a:prstGeom>
        </p:spPr>
      </p:pic>
    </p:spTree>
    <p:extLst>
      <p:ext uri="{BB962C8B-B14F-4D97-AF65-F5344CB8AC3E}">
        <p14:creationId xmlns:p14="http://schemas.microsoft.com/office/powerpoint/2010/main" val="1883416544"/>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CF1A160-B0CE-3C4D-9F6A-6C89068F8B2D}" vid="{A2F92795-CF60-FA4A-97CB-5EECB648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B59129734990429158C9532F53265D" ma:contentTypeVersion="0" ma:contentTypeDescription="Create a new document." ma:contentTypeScope="" ma:versionID="a64af0cd0a67022d67afb0052b69501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A3A91F-3324-4EE4-8BF2-C3B78E1D167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03C3A5-BBCE-4249-935E-ACAB179EA0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MGNC_PPT_FINAL</Template>
  <TotalTime>15583</TotalTime>
  <Words>2574</Words>
  <Application>Microsoft Macintosh PowerPoint</Application>
  <PresentationFormat>Widescreen</PresentationFormat>
  <Paragraphs>351</Paragraphs>
  <Slides>40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Black</vt:lpstr>
      <vt:lpstr>Calibri</vt:lpstr>
      <vt:lpstr>Cordia New</vt:lpstr>
      <vt:lpstr>Franklin Gothic Book</vt:lpstr>
      <vt:lpstr>Franklin Gothic Medium Cond</vt:lpstr>
      <vt:lpstr>Wingdings</vt:lpstr>
      <vt:lpstr>MGNC_PPT_FINAL</vt:lpstr>
      <vt:lpstr>Using Docker</vt:lpstr>
      <vt:lpstr>What is Docker?</vt:lpstr>
      <vt:lpstr>A Brief History of Virtualization</vt:lpstr>
      <vt:lpstr>Docker Virtualization</vt:lpstr>
      <vt:lpstr>Containers</vt:lpstr>
      <vt:lpstr>Container OSes</vt:lpstr>
      <vt:lpstr>Docker Hub – Library of Pre-Canned Images</vt:lpstr>
      <vt:lpstr>Setting up Docker</vt:lpstr>
      <vt:lpstr>Checking our Docker Installs</vt:lpstr>
      <vt:lpstr>Common Docker Commands</vt:lpstr>
      <vt:lpstr>Docker Run</vt:lpstr>
      <vt:lpstr>Docker Container Lifecycle</vt:lpstr>
      <vt:lpstr>Docker events</vt:lpstr>
      <vt:lpstr>Some Other Commands that I frequently use</vt:lpstr>
      <vt:lpstr>PowerPoint Presentation</vt:lpstr>
      <vt:lpstr>Enabling LCOW </vt:lpstr>
      <vt:lpstr>Some final thoughts on Container Lifespans</vt:lpstr>
      <vt:lpstr>The anatomy of a docker image - Layers</vt:lpstr>
      <vt:lpstr>Persistent Storage - Volumes</vt:lpstr>
      <vt:lpstr>Creating a persistent volume</vt:lpstr>
      <vt:lpstr>Creating an ephemeral volume</vt:lpstr>
      <vt:lpstr>Finding images</vt:lpstr>
      <vt:lpstr>The Dockerfile</vt:lpstr>
      <vt:lpstr>A Simple Dockerfile</vt:lpstr>
      <vt:lpstr>A Sample Dockerfile</vt:lpstr>
      <vt:lpstr>The .dockerignore file</vt:lpstr>
      <vt:lpstr>Dockerfile – Set up build server/restore packages</vt:lpstr>
      <vt:lpstr>Dockerfile – Building project</vt:lpstr>
      <vt:lpstr>Dockerfile – Creating final image</vt:lpstr>
      <vt:lpstr>Running the Image with Networking</vt:lpstr>
      <vt:lpstr>Putting it all together</vt:lpstr>
      <vt:lpstr>Docker Networking – Linking Containers</vt:lpstr>
      <vt:lpstr>Linking Services with a Virtual Network</vt:lpstr>
      <vt:lpstr>Setting up a SQLite DB</vt:lpstr>
      <vt:lpstr>Adding a DB</vt:lpstr>
      <vt:lpstr>Making a user that can be access by another machine</vt:lpstr>
      <vt:lpstr>Pulling Data in our ASP.Net Core Service</vt:lpstr>
      <vt:lpstr>Getting our Link Containers going (Part 1)</vt:lpstr>
      <vt:lpstr>Getting our Link Containers going (Part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E. Ford</dc:creator>
  <cp:lastModifiedBy>Kevin E. Ford</cp:lastModifiedBy>
  <cp:revision>94</cp:revision>
  <dcterms:created xsi:type="dcterms:W3CDTF">2019-10-04T15:51:38Z</dcterms:created>
  <dcterms:modified xsi:type="dcterms:W3CDTF">2019-10-18T17:17:24Z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0x01010002B59129734990429158C9532F53265D</vt:lpwstr>
  </property>
</Properties>
</file>